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72" r:id="rId5"/>
    <p:sldId id="273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Trebuchet MS"/>
        <a:ea typeface="Trebuchet MS"/>
        <a:cs typeface="Trebuchet MS"/>
        <a:sym typeface="Trebuchet M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BCD"/>
          </a:solidFill>
        </a:fill>
      </a:tcStyle>
    </a:wholeTbl>
    <a:band2H>
      <a:tcTxStyle/>
      <a:tcStyle>
        <a:tcBdr/>
        <a:fill>
          <a:solidFill>
            <a:srgbClr val="E7E7E8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D0CB"/>
          </a:solidFill>
        </a:fill>
      </a:tcStyle>
    </a:wholeTbl>
    <a:band2H>
      <a:tcTxStyle/>
      <a:tcStyle>
        <a:tcBdr/>
        <a:fill>
          <a:solidFill>
            <a:srgbClr val="F8E9E7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BDACC"/>
          </a:solidFill>
        </a:fill>
      </a:tcStyle>
    </a:wholeTbl>
    <a:band2H>
      <a:tcTxStyle/>
      <a:tcStyle>
        <a:tcBdr/>
        <a:fill>
          <a:solidFill>
            <a:srgbClr val="FDEDE7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Trebuchet MS"/>
          <a:ea typeface="Trebuchet MS"/>
          <a:cs typeface="Trebuchet M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2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2" name="Shape 1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Welcome and intro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- no foo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3"/>
          </a:solidFill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13" name="Picture Placeholder 5"/>
          <p:cNvSpPr>
            <a:spLocks noGrp="1"/>
          </p:cNvSpPr>
          <p:nvPr>
            <p:ph type="pic" idx="21"/>
          </p:nvPr>
        </p:nvSpPr>
        <p:spPr>
          <a:xfrm>
            <a:off x="457200" y="1143000"/>
            <a:ext cx="11430000" cy="51816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Blank - no foo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9969"/>
          </a:solidFill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2" name="Picture Placeholder 5"/>
          <p:cNvSpPr>
            <a:spLocks noGrp="1"/>
          </p:cNvSpPr>
          <p:nvPr>
            <p:ph type="pic" idx="21"/>
          </p:nvPr>
        </p:nvSpPr>
        <p:spPr>
          <a:xfrm>
            <a:off x="457200" y="1143000"/>
            <a:ext cx="11430000" cy="51816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 - no foo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5"/>
          </a:solidFill>
        </p:spPr>
        <p:txBody>
          <a:bodyPr anchor="b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1" name="Picture Placeholder 5"/>
          <p:cNvSpPr>
            <a:spLocks noGrp="1"/>
          </p:cNvSpPr>
          <p:nvPr>
            <p:ph type="pic" idx="21"/>
          </p:nvPr>
        </p:nvSpPr>
        <p:spPr>
          <a:xfrm>
            <a:off x="457200" y="1143000"/>
            <a:ext cx="11430000" cy="51816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Blank - no foo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1"/>
          </a:solidFill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40" name="Picture Placeholder 5"/>
          <p:cNvSpPr>
            <a:spLocks noGrp="1"/>
          </p:cNvSpPr>
          <p:nvPr>
            <p:ph type="pic" idx="21"/>
          </p:nvPr>
        </p:nvSpPr>
        <p:spPr>
          <a:xfrm>
            <a:off x="457200" y="1143000"/>
            <a:ext cx="11430000" cy="51816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5360" y="6377869"/>
            <a:ext cx="266973" cy="25922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4" name="Straight Connector 17"/>
          <p:cNvSpPr/>
          <p:nvPr/>
        </p:nvSpPr>
        <p:spPr>
          <a:xfrm>
            <a:off x="883920" y="6244861"/>
            <a:ext cx="10424161" cy="1"/>
          </a:xfrm>
          <a:prstGeom prst="line">
            <a:avLst/>
          </a:prstGeom>
          <a:ln w="12700">
            <a:solidFill>
              <a:schemeClr val="accent1"/>
            </a:solidFill>
            <a:prstDash val="sysDot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5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6042" y="6277178"/>
            <a:ext cx="1176314" cy="578051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3"/>
          </a:solidFill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7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143000"/>
            <a:ext cx="10515600" cy="49069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5360" y="6377869"/>
            <a:ext cx="266973" cy="25922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5" name="Straight Connector 17"/>
          <p:cNvSpPr/>
          <p:nvPr/>
        </p:nvSpPr>
        <p:spPr>
          <a:xfrm>
            <a:off x="883920" y="6244861"/>
            <a:ext cx="10424161" cy="1"/>
          </a:xfrm>
          <a:prstGeom prst="line">
            <a:avLst/>
          </a:prstGeom>
          <a:ln w="12700">
            <a:solidFill>
              <a:schemeClr val="accent1"/>
            </a:solidFill>
            <a:prstDash val="sysDot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6042" y="6277178"/>
            <a:ext cx="1176314" cy="578051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6"/>
          </a:solidFill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143000"/>
            <a:ext cx="10515600" cy="49069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5360" y="6377869"/>
            <a:ext cx="266973" cy="25922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6" name="Straight Connector 17"/>
          <p:cNvSpPr/>
          <p:nvPr/>
        </p:nvSpPr>
        <p:spPr>
          <a:xfrm>
            <a:off x="883920" y="6244861"/>
            <a:ext cx="10424161" cy="1"/>
          </a:xfrm>
          <a:prstGeom prst="line">
            <a:avLst/>
          </a:prstGeom>
          <a:ln w="12700">
            <a:solidFill>
              <a:schemeClr val="accent1"/>
            </a:solidFill>
            <a:prstDash val="sysDot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6042" y="6277178"/>
            <a:ext cx="1176314" cy="578051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9969"/>
          </a:solidFill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143000"/>
            <a:ext cx="10515600" cy="49069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5360" y="6377869"/>
            <a:ext cx="266973" cy="25922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7" name="Straight Connector 17"/>
          <p:cNvSpPr/>
          <p:nvPr/>
        </p:nvSpPr>
        <p:spPr>
          <a:xfrm>
            <a:off x="883920" y="6244861"/>
            <a:ext cx="10424161" cy="1"/>
          </a:xfrm>
          <a:prstGeom prst="line">
            <a:avLst/>
          </a:prstGeom>
          <a:ln w="12700">
            <a:solidFill>
              <a:schemeClr val="accent1"/>
            </a:solidFill>
            <a:prstDash val="sysDot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6042" y="6277178"/>
            <a:ext cx="1176314" cy="578051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1"/>
          </a:solidFill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60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143000"/>
            <a:ext cx="10515600" cy="490696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Sub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5360" y="6377869"/>
            <a:ext cx="266973" cy="25922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8" name="Straight Connector 17"/>
          <p:cNvSpPr/>
          <p:nvPr/>
        </p:nvSpPr>
        <p:spPr>
          <a:xfrm>
            <a:off x="883920" y="6244861"/>
            <a:ext cx="10424161" cy="1"/>
          </a:xfrm>
          <a:prstGeom prst="line">
            <a:avLst/>
          </a:prstGeom>
          <a:ln w="12700">
            <a:solidFill>
              <a:schemeClr val="accent1"/>
            </a:solidFill>
            <a:prstDash val="sysDot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6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6042" y="6277178"/>
            <a:ext cx="1176314" cy="578051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2133600"/>
            <a:ext cx="10972800" cy="38862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9969"/>
          </a:solidFill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72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09600" y="1447800"/>
            <a:ext cx="1097280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spcBef>
                <a:spcPts val="500"/>
              </a:spcBef>
              <a:buSzTx/>
              <a:buFontTx/>
              <a:buNone/>
              <a:defRPr sz="2400" b="1" i="1" u="sng"/>
            </a:lvl1pPr>
          </a:lstStyle>
          <a:p>
            <a:r>
              <a:t>Subtitle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5360" y="6377869"/>
            <a:ext cx="266973" cy="25922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0" name="Straight Connector 17"/>
          <p:cNvSpPr/>
          <p:nvPr/>
        </p:nvSpPr>
        <p:spPr>
          <a:xfrm>
            <a:off x="883920" y="6244861"/>
            <a:ext cx="10424161" cy="1"/>
          </a:xfrm>
          <a:prstGeom prst="line">
            <a:avLst/>
          </a:prstGeom>
          <a:ln w="12700">
            <a:solidFill>
              <a:schemeClr val="accent1"/>
            </a:solidFill>
            <a:prstDash val="sysDot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8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6042" y="6277178"/>
            <a:ext cx="1176314" cy="578051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609600" y="2667000"/>
            <a:ext cx="10972800" cy="1143000"/>
          </a:xfrm>
          <a:prstGeom prst="rect">
            <a:avLst/>
          </a:prstGeom>
          <a:solidFill>
            <a:srgbClr val="009969"/>
          </a:solidFill>
        </p:spPr>
        <p:txBody>
          <a:bodyPr anchor="b"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Two Column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5360" y="6377869"/>
            <a:ext cx="266973" cy="25922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0" name="Straight Connector 17"/>
          <p:cNvSpPr/>
          <p:nvPr/>
        </p:nvSpPr>
        <p:spPr>
          <a:xfrm>
            <a:off x="883920" y="6244861"/>
            <a:ext cx="10424161" cy="1"/>
          </a:xfrm>
          <a:prstGeom prst="line">
            <a:avLst/>
          </a:prstGeom>
          <a:ln w="12700">
            <a:solidFill>
              <a:schemeClr val="accent1"/>
            </a:solidFill>
            <a:prstDash val="sysDot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9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6042" y="6277178"/>
            <a:ext cx="1176314" cy="578051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4"/>
          </a:solidFill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914400" y="1524000"/>
            <a:ext cx="10363200" cy="4495800"/>
          </a:xfrm>
          <a:prstGeom prst="rect">
            <a:avLst/>
          </a:prstGeom>
        </p:spPr>
        <p:txBody>
          <a:bodyPr numCol="2">
            <a:normAutofit/>
          </a:bodyPr>
          <a:lstStyle/>
          <a:p>
            <a:r>
              <a:t>Column One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Subtitle and Two Column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5360" y="6377869"/>
            <a:ext cx="266973" cy="25922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1" name="Straight Connector 17"/>
          <p:cNvSpPr/>
          <p:nvPr/>
        </p:nvSpPr>
        <p:spPr>
          <a:xfrm>
            <a:off x="883920" y="6244861"/>
            <a:ext cx="10424161" cy="1"/>
          </a:xfrm>
          <a:prstGeom prst="line">
            <a:avLst/>
          </a:prstGeom>
          <a:ln w="12700">
            <a:solidFill>
              <a:schemeClr val="accent1"/>
            </a:solidFill>
            <a:prstDash val="sysDot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0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6042" y="6277178"/>
            <a:ext cx="1176314" cy="578051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Title Text"/>
          <p:cNvSpPr txBox="1"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009969"/>
          </a:solidFill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04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09600" y="2209800"/>
            <a:ext cx="10871200" cy="3810000"/>
          </a:xfrm>
          <a:prstGeom prst="rect">
            <a:avLst/>
          </a:prstGeom>
        </p:spPr>
        <p:txBody>
          <a:bodyPr numCol="2">
            <a:normAutofit/>
          </a:bodyPr>
          <a:lstStyle/>
          <a:p>
            <a:r>
              <a:t>Column One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5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609600" y="1447800"/>
            <a:ext cx="11074400" cy="60960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spcBef>
                <a:spcPts val="500"/>
              </a:spcBef>
              <a:buSzTx/>
              <a:buFontTx/>
              <a:buNone/>
              <a:defRPr sz="2400" b="1" i="1" u="sng"/>
            </a:lvl1pPr>
          </a:lstStyle>
          <a:p>
            <a:r>
              <a:t>Subtitle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/>
          <p:nvPr/>
        </p:nvSpPr>
        <p:spPr>
          <a:xfrm>
            <a:off x="871538" y="5232399"/>
            <a:ext cx="11320272" cy="94606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" name="Picture 1" descr="Picture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6343" y="5355730"/>
            <a:ext cx="4023360" cy="699403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871537" y="484142"/>
            <a:ext cx="11320273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r>
              <a:t>Title Text</a:t>
            </a:r>
          </a:p>
        </p:txBody>
      </p:sp>
      <p:pic>
        <p:nvPicPr>
          <p:cNvPr id="5" name="Picture 6" descr="Picture 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9600" y="1646202"/>
            <a:ext cx="11887200" cy="3571741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Rectangle 2"/>
          <p:cNvSpPr/>
          <p:nvPr/>
        </p:nvSpPr>
        <p:spPr>
          <a:xfrm>
            <a:off x="871537" y="1497339"/>
            <a:ext cx="11320464" cy="148864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all" spc="0" baseline="0">
          <a:solidFill>
            <a:srgbClr val="FFFFFF"/>
          </a:solidFill>
          <a:uFillTx/>
          <a:latin typeface="Trebuchet MS"/>
          <a:ea typeface="Trebuchet MS"/>
          <a:cs typeface="Trebuchet MS"/>
          <a:sym typeface="Trebuchet MS"/>
        </a:defRPr>
      </a:lvl9pPr>
    </p:titleStyle>
    <p:bodyStyle>
      <a:lvl1pPr marL="457200" marR="0" indent="-457200" algn="l" defTabSz="914400" rtl="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 typeface="Courier New"/>
        <a:buChar char="o"/>
        <a:tabLst/>
        <a:defRPr sz="4000" b="0" i="0" u="none" strike="noStrike" cap="none" spc="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1pPr>
      <a:lvl2pPr marL="1110342" marR="0" indent="-653142" algn="l" defTabSz="914400" rtl="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 typeface="Courier New"/>
        <a:buChar char="o"/>
        <a:tabLst/>
        <a:defRPr sz="4000" b="0" i="0" u="none" strike="noStrike" cap="none" spc="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2pPr>
      <a:lvl3pPr marL="1567542" marR="0" indent="-653142" algn="l" defTabSz="914400" rtl="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 typeface="Courier New"/>
        <a:buChar char="o"/>
        <a:tabLst/>
        <a:defRPr sz="4000" b="0" i="0" u="none" strike="noStrike" cap="none" spc="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3pPr>
      <a:lvl4pPr marL="2133600" marR="0" indent="-762000" algn="l" defTabSz="914400" rtl="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 typeface="Courier New"/>
        <a:buChar char="o"/>
        <a:tabLst/>
        <a:defRPr sz="4000" b="0" i="0" u="none" strike="noStrike" cap="none" spc="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4pPr>
      <a:lvl5pPr marL="2666471" marR="0" indent="-661458" algn="l" defTabSz="914400" rtl="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 typeface="Courier New"/>
        <a:buChar char="o"/>
        <a:tabLst/>
        <a:defRPr sz="4000" b="0" i="0" u="none" strike="noStrike" cap="none" spc="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5pPr>
      <a:lvl6pPr marL="2743200" marR="0" indent="-457200" algn="l" defTabSz="914400" rtl="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 typeface="Courier New"/>
        <a:buChar char="»"/>
        <a:tabLst/>
        <a:defRPr sz="4000" b="0" i="0" u="none" strike="noStrike" cap="none" spc="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6pPr>
      <a:lvl7pPr marL="3200400" marR="0" indent="-457200" algn="l" defTabSz="914400" rtl="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 typeface="Courier New"/>
        <a:buChar char="»"/>
        <a:tabLst/>
        <a:defRPr sz="4000" b="0" i="0" u="none" strike="noStrike" cap="none" spc="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7pPr>
      <a:lvl8pPr marL="3657600" marR="0" indent="-457200" algn="l" defTabSz="914400" rtl="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 typeface="Courier New"/>
        <a:buChar char="»"/>
        <a:tabLst/>
        <a:defRPr sz="4000" b="0" i="0" u="none" strike="noStrike" cap="none" spc="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8pPr>
      <a:lvl9pPr marL="4114800" marR="0" indent="-457200" algn="l" defTabSz="914400" rtl="0" latinLnBrk="0">
        <a:lnSpc>
          <a:spcPct val="100000"/>
        </a:lnSpc>
        <a:spcBef>
          <a:spcPts val="900"/>
        </a:spcBef>
        <a:spcAft>
          <a:spcPts val="0"/>
        </a:spcAft>
        <a:buClrTx/>
        <a:buSzPct val="100000"/>
        <a:buFont typeface="Courier New"/>
        <a:buChar char="»"/>
        <a:tabLst/>
        <a:defRPr sz="4000" b="0" i="0" u="none" strike="noStrike" cap="none" spc="0" baseline="0">
          <a:solidFill>
            <a:srgbClr val="000000"/>
          </a:solidFill>
          <a:uFillTx/>
          <a:latin typeface="Trebuchet MS"/>
          <a:ea typeface="Trebuchet MS"/>
          <a:cs typeface="Trebuchet MS"/>
          <a:sym typeface="Trebuchet MS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gxsv1riJhI?feature=oembed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dSO5bvIDAQ?feature=oembed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mpVis/stable-diffusion" TargetMode="External"/><Relationship Id="rId2" Type="http://schemas.openxmlformats.org/officeDocument/2006/relationships/hyperlink" Target="https://twitter.com/xsteenbrugge/status/1558508866463219712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openai.com/blog/whisper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t7P4au6bT1Q?t=23" TargetMode="External"/><Relationship Id="rId2" Type="http://schemas.openxmlformats.org/officeDocument/2006/relationships/hyperlink" Target="https://youtu.be/OV1l5xFHiwQ?t=16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youtu.be/vXzgXb1rkjw?t=24" TargetMode="External"/><Relationship Id="rId4" Type="http://schemas.openxmlformats.org/officeDocument/2006/relationships/hyperlink" Target="https://youtu.be/kZViHcQgGYU?t=37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 3"/>
          <p:cNvSpPr txBox="1">
            <a:spLocks noGrp="1"/>
          </p:cNvSpPr>
          <p:nvPr>
            <p:ph type="title"/>
          </p:nvPr>
        </p:nvSpPr>
        <p:spPr>
          <a:xfrm>
            <a:off x="871538" y="484142"/>
            <a:ext cx="11320272" cy="914401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2022 ODOT Technology Conference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Footer Placeholder 16"/>
          <p:cNvSpPr txBox="1"/>
          <p:nvPr/>
        </p:nvSpPr>
        <p:spPr>
          <a:xfrm>
            <a:off x="1493519" y="6324600"/>
            <a:ext cx="7664779" cy="36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defRPr sz="1400" b="1" spc="100">
                <a:solidFill>
                  <a:srgbClr val="808080"/>
                </a:solidFill>
              </a:defRPr>
            </a:lvl1pPr>
          </a:lstStyle>
          <a:p>
            <a:r>
              <a:t>ODOT Technology Conference 2022       TOGETHER TOWARDS TOMORROW</a:t>
            </a:r>
          </a:p>
        </p:txBody>
      </p:sp>
      <p:sp>
        <p:nvSpPr>
          <p:cNvPr id="185" name="Rectangle 11"/>
          <p:cNvSpPr txBox="1">
            <a:spLocks noGrp="1"/>
          </p:cNvSpPr>
          <p:nvPr>
            <p:ph type="sldNum" sz="quarter" idx="2"/>
          </p:nvPr>
        </p:nvSpPr>
        <p:spPr>
          <a:xfrm>
            <a:off x="1320800" y="6405880"/>
            <a:ext cx="127001" cy="2032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>
            <a:lvl1pPr algn="r">
              <a:defRPr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86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How computers learn to recognize objects</a:t>
            </a:r>
          </a:p>
        </p:txBody>
      </p:sp>
      <p:pic>
        <p:nvPicPr>
          <p:cNvPr id="187" name="How computers learn to recognize objects instantly | Joseph Redmon" descr="How computers learn to recognize objects instantly | Joseph Redmon"/>
          <p:cNvPicPr>
            <a:picLocks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39439" y="1018225"/>
            <a:ext cx="9234346" cy="51943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7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Footer Placeholder 16"/>
          <p:cNvSpPr txBox="1"/>
          <p:nvPr/>
        </p:nvSpPr>
        <p:spPr>
          <a:xfrm>
            <a:off x="1493519" y="6324600"/>
            <a:ext cx="7664779" cy="36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defRPr sz="1400" b="1" spc="100">
                <a:solidFill>
                  <a:srgbClr val="808080"/>
                </a:solidFill>
              </a:defRPr>
            </a:lvl1pPr>
          </a:lstStyle>
          <a:p>
            <a:r>
              <a:t>ODOT Technology Conference 2022       TOGETHER TOWARDS TOMORROW</a:t>
            </a:r>
          </a:p>
        </p:txBody>
      </p:sp>
      <p:sp>
        <p:nvSpPr>
          <p:cNvPr id="190" name="Rectangle 11"/>
          <p:cNvSpPr txBox="1">
            <a:spLocks noGrp="1"/>
          </p:cNvSpPr>
          <p:nvPr>
            <p:ph type="sldNum" sz="quarter" idx="2"/>
          </p:nvPr>
        </p:nvSpPr>
        <p:spPr>
          <a:xfrm>
            <a:off x="1320800" y="6405880"/>
            <a:ext cx="127001" cy="2032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>
            <a:lvl1pPr algn="r">
              <a:defRPr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91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Our End Product</a:t>
            </a:r>
          </a:p>
        </p:txBody>
      </p:sp>
      <p:pic>
        <p:nvPicPr>
          <p:cNvPr id="192" name="Traffic Counts" descr="Traffic Counts"/>
          <p:cNvPicPr>
            <a:picLocks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01457" y="978410"/>
            <a:ext cx="9305130" cy="523413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2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Footer Placeholder 16"/>
          <p:cNvSpPr txBox="1"/>
          <p:nvPr/>
        </p:nvSpPr>
        <p:spPr>
          <a:xfrm>
            <a:off x="1493519" y="6324600"/>
            <a:ext cx="7664779" cy="36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defRPr sz="1400" b="1" spc="100">
                <a:solidFill>
                  <a:srgbClr val="808080"/>
                </a:solidFill>
              </a:defRPr>
            </a:lvl1pPr>
          </a:lstStyle>
          <a:p>
            <a:r>
              <a:t>ODOT Technology Conference 2022       TOGETHER TOWARDS TOMORROW</a:t>
            </a:r>
          </a:p>
        </p:txBody>
      </p:sp>
      <p:sp>
        <p:nvSpPr>
          <p:cNvPr id="195" name="Rectangle 11"/>
          <p:cNvSpPr txBox="1">
            <a:spLocks noGrp="1"/>
          </p:cNvSpPr>
          <p:nvPr>
            <p:ph type="sldNum" sz="quarter" idx="2"/>
          </p:nvPr>
        </p:nvSpPr>
        <p:spPr>
          <a:xfrm>
            <a:off x="1248618" y="6405880"/>
            <a:ext cx="199182" cy="2032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>
            <a:lvl1pPr algn="r">
              <a:defRPr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196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Our End Product</a:t>
            </a:r>
          </a:p>
        </p:txBody>
      </p:sp>
      <p:sp>
        <p:nvSpPr>
          <p:cNvPr id="197" name="Content Placeholder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t>basic intro to YOLO</a:t>
            </a:r>
          </a:p>
          <a:p>
            <a:pPr>
              <a:defRPr sz="3200"/>
            </a:pPr>
            <a:r>
              <a:t>how it works</a:t>
            </a:r>
          </a:p>
        </p:txBody>
      </p:sp>
      <p:sp>
        <p:nvSpPr>
          <p:cNvPr id="198" name="Footer Placeholder 8"/>
          <p:cNvSpPr txBox="1"/>
          <p:nvPr/>
        </p:nvSpPr>
        <p:spPr>
          <a:xfrm>
            <a:off x="1493519" y="6324600"/>
            <a:ext cx="7664779" cy="36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defRPr sz="1400" b="1" spc="100">
                <a:solidFill>
                  <a:srgbClr val="808080"/>
                </a:solidFill>
              </a:defRPr>
            </a:lvl1pPr>
          </a:lstStyle>
          <a:p>
            <a:r>
              <a:t>ODOT Technology Conference 2022       TOGETHER TOWARDS TOMORROW</a:t>
            </a:r>
          </a:p>
        </p:txBody>
      </p:sp>
      <p:sp>
        <p:nvSpPr>
          <p:cNvPr id="199" name="Rectangle 11"/>
          <p:cNvSpPr txBox="1"/>
          <p:nvPr/>
        </p:nvSpPr>
        <p:spPr>
          <a:xfrm>
            <a:off x="1248618" y="6405880"/>
            <a:ext cx="199182" cy="20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 anchor="ctr">
            <a:normAutofit lnSpcReduction="10000"/>
          </a:bodyPr>
          <a:lstStyle>
            <a:lvl1pPr algn="r">
              <a:defRPr sz="1400">
                <a:solidFill>
                  <a:srgbClr val="808080"/>
                </a:solidFill>
              </a:defRPr>
            </a:lvl1pPr>
          </a:lstStyle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00" name="Title 3"/>
          <p:cNvSpPr txBox="1"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>
            <a:normAutofit/>
          </a:bodyPr>
          <a:lstStyle>
            <a:lvl1pPr>
              <a:defRPr sz="3600" cap="all">
                <a:solidFill>
                  <a:srgbClr val="FFFFFF"/>
                </a:solidFill>
              </a:defRPr>
            </a:lvl1pPr>
          </a:lstStyle>
          <a:p>
            <a:r>
              <a:t>YOLO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Footer Placeholder 8"/>
          <p:cNvSpPr txBox="1"/>
          <p:nvPr/>
        </p:nvSpPr>
        <p:spPr>
          <a:xfrm>
            <a:off x="1493519" y="6324599"/>
            <a:ext cx="7664780" cy="365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defRPr sz="1400" b="1" spc="100">
                <a:solidFill>
                  <a:srgbClr val="808080"/>
                </a:solidFill>
              </a:defRPr>
            </a:lvl1pPr>
          </a:lstStyle>
          <a:p>
            <a:r>
              <a:t>ODOT Technology Conference 2022       TOGETHER TOWARDS TOMORROW</a:t>
            </a:r>
          </a:p>
        </p:txBody>
      </p:sp>
      <p:sp>
        <p:nvSpPr>
          <p:cNvPr id="203" name="Rectangle 11"/>
          <p:cNvSpPr txBox="1">
            <a:spLocks noGrp="1"/>
          </p:cNvSpPr>
          <p:nvPr>
            <p:ph type="sldNum" sz="quarter" idx="2"/>
          </p:nvPr>
        </p:nvSpPr>
        <p:spPr>
          <a:xfrm>
            <a:off x="1248618" y="6405880"/>
            <a:ext cx="199183" cy="2032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>
            <a:lvl1pPr algn="r">
              <a:defRPr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04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Let’s do some coding</a:t>
            </a:r>
          </a:p>
        </p:txBody>
      </p:sp>
      <p:sp>
        <p:nvSpPr>
          <p:cNvPr id="205" name="Content Placeholder 4"/>
          <p:cNvSpPr txBox="1">
            <a:spLocks noGrp="1"/>
          </p:cNvSpPr>
          <p:nvPr>
            <p:ph type="body" idx="1"/>
          </p:nvPr>
        </p:nvSpPr>
        <p:spPr>
          <a:xfrm>
            <a:off x="838200" y="1142999"/>
            <a:ext cx="10515600" cy="4906966"/>
          </a:xfrm>
          <a:prstGeom prst="rect">
            <a:avLst/>
          </a:prstGeom>
        </p:spPr>
        <p:txBody>
          <a:bodyPr/>
          <a:lstStyle/>
          <a:p>
            <a:pPr>
              <a:defRPr sz="3200"/>
            </a:pPr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Footer Placeholder 8"/>
          <p:cNvSpPr txBox="1"/>
          <p:nvPr/>
        </p:nvSpPr>
        <p:spPr>
          <a:xfrm>
            <a:off x="1493519" y="6324600"/>
            <a:ext cx="7664779" cy="36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defRPr sz="1400" b="1" spc="100">
                <a:solidFill>
                  <a:srgbClr val="808080"/>
                </a:solidFill>
              </a:defRPr>
            </a:lvl1pPr>
          </a:lstStyle>
          <a:p>
            <a:r>
              <a:t>ODOT Technology Conference 2022       TOGETHER TOWARDS TOMORROW</a:t>
            </a:r>
          </a:p>
        </p:txBody>
      </p:sp>
      <p:sp>
        <p:nvSpPr>
          <p:cNvPr id="208" name="Rectangle 11"/>
          <p:cNvSpPr txBox="1">
            <a:spLocks noGrp="1"/>
          </p:cNvSpPr>
          <p:nvPr>
            <p:ph type="sldNum" sz="quarter" idx="2"/>
          </p:nvPr>
        </p:nvSpPr>
        <p:spPr>
          <a:xfrm>
            <a:off x="1248618" y="6405880"/>
            <a:ext cx="199182" cy="2032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>
            <a:lvl1pPr algn="r">
              <a:defRPr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09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Custom Model</a:t>
            </a:r>
          </a:p>
        </p:txBody>
      </p:sp>
      <p:sp>
        <p:nvSpPr>
          <p:cNvPr id="210" name="Content Placeholder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t>Start with an existing training data set if you can find one</a:t>
            </a:r>
          </a:p>
          <a:p>
            <a:pPr>
              <a:defRPr sz="3200"/>
            </a:pPr>
            <a:r>
              <a:t>Train the model</a:t>
            </a:r>
          </a:p>
          <a:p>
            <a:pPr>
              <a:defRPr sz="3200"/>
            </a:pPr>
            <a:r>
              <a:t>Evaluate it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Footer Placeholder 8"/>
          <p:cNvSpPr txBox="1"/>
          <p:nvPr/>
        </p:nvSpPr>
        <p:spPr>
          <a:xfrm>
            <a:off x="1493519" y="6324600"/>
            <a:ext cx="7664779" cy="36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defRPr sz="1400" b="1" spc="100">
                <a:solidFill>
                  <a:srgbClr val="808080"/>
                </a:solidFill>
              </a:defRPr>
            </a:lvl1pPr>
          </a:lstStyle>
          <a:p>
            <a:r>
              <a:t>ODOT Technology Conference 2022       TOGETHER TOWARDS TOMORROW</a:t>
            </a:r>
          </a:p>
        </p:txBody>
      </p:sp>
      <p:sp>
        <p:nvSpPr>
          <p:cNvPr id="213" name="Rectangle 11"/>
          <p:cNvSpPr txBox="1">
            <a:spLocks noGrp="1"/>
          </p:cNvSpPr>
          <p:nvPr>
            <p:ph type="sldNum" sz="quarter" idx="2"/>
          </p:nvPr>
        </p:nvSpPr>
        <p:spPr>
          <a:xfrm>
            <a:off x="1248618" y="6405880"/>
            <a:ext cx="199182" cy="2032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>
            <a:lvl1pPr algn="r">
              <a:defRPr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14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Custom Model</a:t>
            </a:r>
          </a:p>
        </p:txBody>
      </p:sp>
      <p:sp>
        <p:nvSpPr>
          <p:cNvPr id="215" name="Content Placeholder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t>Annotate your own data</a:t>
            </a:r>
          </a:p>
          <a:p>
            <a:pPr>
              <a:defRPr sz="3200"/>
            </a:pPr>
            <a:r>
              <a:t>Image annotations</a:t>
            </a:r>
          </a:p>
          <a:p>
            <a:pPr>
              <a:defRPr sz="3200"/>
            </a:pPr>
            <a:r>
              <a:t>Data format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Footer Placeholder 8"/>
          <p:cNvSpPr txBox="1"/>
          <p:nvPr/>
        </p:nvSpPr>
        <p:spPr>
          <a:xfrm>
            <a:off x="1493519" y="6324600"/>
            <a:ext cx="7664779" cy="36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defRPr sz="1400" b="1" spc="100">
                <a:solidFill>
                  <a:srgbClr val="808080"/>
                </a:solidFill>
              </a:defRPr>
            </a:lvl1pPr>
          </a:lstStyle>
          <a:p>
            <a:r>
              <a:t>ODOT Technology Conference 2022       TOGETHER TOWARDS TOMORROW</a:t>
            </a:r>
          </a:p>
        </p:txBody>
      </p:sp>
      <p:sp>
        <p:nvSpPr>
          <p:cNvPr id="218" name="Rectangle 11"/>
          <p:cNvSpPr txBox="1">
            <a:spLocks noGrp="1"/>
          </p:cNvSpPr>
          <p:nvPr>
            <p:ph type="sldNum" sz="quarter" idx="2"/>
          </p:nvPr>
        </p:nvSpPr>
        <p:spPr>
          <a:xfrm>
            <a:off x="1248618" y="6405880"/>
            <a:ext cx="199182" cy="2032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>
            <a:lvl1pPr algn="r">
              <a:defRPr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19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Active Learning</a:t>
            </a:r>
          </a:p>
        </p:txBody>
      </p:sp>
      <p:sp>
        <p:nvSpPr>
          <p:cNvPr id="220" name="Content Placeholder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t>improve model over time</a:t>
            </a:r>
          </a:p>
          <a:p>
            <a:pPr>
              <a:defRPr sz="3200"/>
            </a:pPr>
            <a:r>
              <a:t>adapt to changes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Footer Placeholder 8"/>
          <p:cNvSpPr txBox="1"/>
          <p:nvPr/>
        </p:nvSpPr>
        <p:spPr>
          <a:xfrm>
            <a:off x="1493519" y="6324600"/>
            <a:ext cx="7664779" cy="36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defRPr sz="1400" b="1" spc="100">
                <a:solidFill>
                  <a:srgbClr val="808080"/>
                </a:solidFill>
              </a:defRPr>
            </a:lvl1pPr>
          </a:lstStyle>
          <a:p>
            <a:r>
              <a:t>ODOT Technology Conference 2022       TOGETHER TOWARDS TOMORROW</a:t>
            </a:r>
          </a:p>
        </p:txBody>
      </p:sp>
      <p:sp>
        <p:nvSpPr>
          <p:cNvPr id="223" name="Rectangle 11"/>
          <p:cNvSpPr txBox="1">
            <a:spLocks noGrp="1"/>
          </p:cNvSpPr>
          <p:nvPr>
            <p:ph type="sldNum" sz="quarter" idx="2"/>
          </p:nvPr>
        </p:nvSpPr>
        <p:spPr>
          <a:xfrm>
            <a:off x="1248618" y="6405880"/>
            <a:ext cx="199182" cy="2032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>
            <a:lvl1pPr algn="r">
              <a:defRPr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24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 recent advances</a:t>
            </a:r>
          </a:p>
        </p:txBody>
      </p:sp>
      <p:sp>
        <p:nvSpPr>
          <p:cNvPr id="225" name="Content Placeholder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200"/>
            </a:pPr>
            <a:r>
              <a:t>Stable Diffusion</a:t>
            </a:r>
          </a:p>
          <a:p>
            <a:pPr indent="-317500" defTabSz="457200">
              <a:spcBef>
                <a:spcPts val="0"/>
              </a:spcBef>
              <a:buClr>
                <a:srgbClr val="2470B3"/>
              </a:buClr>
              <a:buFont typeface="Helvetica"/>
              <a:buChar char="•"/>
              <a:defRPr sz="3000" u="sng">
                <a:solidFill>
                  <a:srgbClr val="2470B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>
                <a:solidFill>
                  <a:srgbClr val="40BAC8"/>
                </a:solidFill>
                <a:uFill>
                  <a:solidFill>
                    <a:srgbClr val="40BAC8"/>
                  </a:solidFill>
                </a:uFill>
                <a:hlinkClick r:id="rId2"/>
              </a:rPr>
              <a:t>https://twitter.com/xsteenbrugge/status/1558508866463219712</a:t>
            </a:r>
            <a:endParaRPr u="none">
              <a:solidFill>
                <a:srgbClr val="080808"/>
              </a:solidFill>
            </a:endParaRPr>
          </a:p>
          <a:p>
            <a:pPr indent="-317500" defTabSz="457200">
              <a:spcBef>
                <a:spcPts val="0"/>
              </a:spcBef>
              <a:buClr>
                <a:srgbClr val="2470B3"/>
              </a:buClr>
              <a:buFont typeface="Helvetica"/>
              <a:buChar char="•"/>
              <a:defRPr sz="3000">
                <a:solidFill>
                  <a:srgbClr val="2470B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 u="sng">
                <a:solidFill>
                  <a:srgbClr val="40BAC8"/>
                </a:solidFill>
                <a:uFill>
                  <a:solidFill>
                    <a:srgbClr val="40BAC8"/>
                  </a:solidFill>
                </a:uFill>
                <a:hlinkClick r:id="rId3"/>
              </a:rPr>
              <a:t>https://github.com/CompVis/stable-diffusion</a:t>
            </a:r>
          </a:p>
          <a:p>
            <a:pPr>
              <a:defRPr sz="3200"/>
            </a:pPr>
            <a:r>
              <a:t>Whisper</a:t>
            </a:r>
          </a:p>
          <a:p>
            <a:pPr indent="-317500" defTabSz="457200">
              <a:spcBef>
                <a:spcPts val="0"/>
              </a:spcBef>
              <a:buClr>
                <a:srgbClr val="2470B3"/>
              </a:buClr>
              <a:buFont typeface="Helvetica"/>
              <a:buChar char="•"/>
              <a:defRPr sz="3000" u="sng">
                <a:solidFill>
                  <a:srgbClr val="2470B3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rPr>
                <a:solidFill>
                  <a:srgbClr val="40BAC8"/>
                </a:solidFill>
                <a:uFill>
                  <a:solidFill>
                    <a:srgbClr val="40BAC8"/>
                  </a:solidFill>
                </a:uFill>
                <a:hlinkClick r:id="rId4"/>
              </a:rPr>
              <a:t>https://openai.com/blog/whisper/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Footer Placeholder 7"/>
          <p:cNvSpPr txBox="1"/>
          <p:nvPr/>
        </p:nvSpPr>
        <p:spPr>
          <a:xfrm>
            <a:off x="1493519" y="6324599"/>
            <a:ext cx="7664780" cy="365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defRPr sz="1400" b="1" spc="100">
                <a:solidFill>
                  <a:srgbClr val="808080"/>
                </a:solidFill>
              </a:defRPr>
            </a:lvl1pPr>
          </a:lstStyle>
          <a:p>
            <a:r>
              <a:t>ODOT Technology Conference 2022       TOGETHER TOWARDS TOMORROW</a:t>
            </a:r>
          </a:p>
        </p:txBody>
      </p:sp>
      <p:sp>
        <p:nvSpPr>
          <p:cNvPr id="228" name="Rectangle 11"/>
          <p:cNvSpPr txBox="1">
            <a:spLocks noGrp="1"/>
          </p:cNvSpPr>
          <p:nvPr>
            <p:ph type="sldNum" sz="quarter" idx="2"/>
          </p:nvPr>
        </p:nvSpPr>
        <p:spPr>
          <a:xfrm>
            <a:off x="1248618" y="6405880"/>
            <a:ext cx="199183" cy="2032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>
            <a:lvl1pPr algn="r">
              <a:defRPr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18</a:t>
            </a:fld>
            <a:endParaRPr/>
          </a:p>
        </p:txBody>
      </p:sp>
      <p:grpSp>
        <p:nvGrpSpPr>
          <p:cNvPr id="231" name="Rounded Rectangle 3"/>
          <p:cNvGrpSpPr/>
          <p:nvPr/>
        </p:nvGrpSpPr>
        <p:grpSpPr>
          <a:xfrm>
            <a:off x="4726706" y="1865630"/>
            <a:ext cx="2738588" cy="3126741"/>
            <a:chOff x="0" y="0"/>
            <a:chExt cx="2738586" cy="3126739"/>
          </a:xfrm>
        </p:grpSpPr>
        <p:sp>
          <p:nvSpPr>
            <p:cNvPr id="229" name="Rounded Rectangle"/>
            <p:cNvSpPr/>
            <p:nvPr/>
          </p:nvSpPr>
          <p:spPr>
            <a:xfrm>
              <a:off x="0" y="77469"/>
              <a:ext cx="2738587" cy="2971801"/>
            </a:xfrm>
            <a:prstGeom prst="roundRect">
              <a:avLst>
                <a:gd name="adj" fmla="val 11102"/>
              </a:avLst>
            </a:prstGeom>
            <a:solidFill>
              <a:srgbClr val="009969"/>
            </a:solidFill>
            <a:ln w="1968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0" name="?"/>
            <p:cNvSpPr txBox="1"/>
            <p:nvPr/>
          </p:nvSpPr>
          <p:spPr>
            <a:xfrm>
              <a:off x="233195" y="0"/>
              <a:ext cx="2272197" cy="3126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9900" b="1">
                  <a:solidFill>
                    <a:srgbClr val="FFFFFF"/>
                  </a:solidFill>
                  <a:latin typeface="Franklin Gothic Demi"/>
                  <a:ea typeface="Franklin Gothic Demi"/>
                  <a:cs typeface="Franklin Gothic Demi"/>
                  <a:sym typeface="Franklin Gothic Demi"/>
                </a:defRPr>
              </a:lvl1pPr>
            </a:lstStyle>
            <a:p>
              <a:r>
                <a:t>?</a:t>
              </a:r>
            </a:p>
          </p:txBody>
        </p:sp>
      </p:grpSp>
      <p:sp>
        <p:nvSpPr>
          <p:cNvPr id="232" name="Tit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Questions</a:t>
            </a:r>
          </a:p>
        </p:txBody>
      </p:sp>
      <p:sp>
        <p:nvSpPr>
          <p:cNvPr id="233" name="TextBox 1"/>
          <p:cNvSpPr txBox="1"/>
          <p:nvPr/>
        </p:nvSpPr>
        <p:spPr>
          <a:xfrm>
            <a:off x="8427719" y="5867399"/>
            <a:ext cx="2880362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b="1" i="1"/>
            </a:lvl1pPr>
          </a:lstStyle>
          <a:p>
            <a:r>
              <a:t>Last updated 8/4/2022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2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1" animBg="1" advAuto="0"/>
      <p:bldP spid="233" grpId="2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Footer Placeholder 3"/>
          <p:cNvSpPr txBox="1"/>
          <p:nvPr/>
        </p:nvSpPr>
        <p:spPr>
          <a:xfrm>
            <a:off x="1493519" y="6324599"/>
            <a:ext cx="7664780" cy="365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defRPr sz="1400" spc="100">
                <a:solidFill>
                  <a:srgbClr val="808080"/>
                </a:solidFill>
              </a:defRPr>
            </a:lvl1pPr>
          </a:lstStyle>
          <a:p>
            <a:r>
              <a:t>ODOT Technology Conference 2022       TOGETHER TOWARDS TOMORROW</a:t>
            </a:r>
          </a:p>
        </p:txBody>
      </p:sp>
      <p:sp>
        <p:nvSpPr>
          <p:cNvPr id="155" name="Rectangle 11"/>
          <p:cNvSpPr txBox="1">
            <a:spLocks noGrp="1"/>
          </p:cNvSpPr>
          <p:nvPr>
            <p:ph type="sldNum" sz="quarter" idx="2"/>
          </p:nvPr>
        </p:nvSpPr>
        <p:spPr>
          <a:xfrm>
            <a:off x="1320800" y="6405880"/>
            <a:ext cx="127001" cy="2032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>
            <a:lvl1pPr algn="r">
              <a:defRPr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rPr/>
              <a:t>2</a:t>
            </a:fld>
            <a:endParaRPr/>
          </a:p>
        </p:txBody>
      </p:sp>
      <p:sp>
        <p:nvSpPr>
          <p:cNvPr id="15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Show of Hands</a:t>
            </a:r>
          </a:p>
        </p:txBody>
      </p:sp>
      <p:sp>
        <p:nvSpPr>
          <p:cNvPr id="15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142999"/>
            <a:ext cx="10515600" cy="4906966"/>
          </a:xfrm>
          <a:prstGeom prst="rect">
            <a:avLst/>
          </a:prstGeom>
        </p:spPr>
        <p:txBody>
          <a:bodyPr/>
          <a:lstStyle/>
          <a:p>
            <a:r>
              <a:rPr dirty="0"/>
              <a:t>How many of you can</a:t>
            </a:r>
            <a:r>
              <a:rPr lang="en-US" dirty="0"/>
              <a:t>not</a:t>
            </a:r>
            <a:r>
              <a:rPr dirty="0"/>
              <a:t> write code?</a:t>
            </a:r>
          </a:p>
          <a:p>
            <a:r>
              <a:rPr dirty="0"/>
              <a:t>How many of you are familiar with AI/ML/Deep Learning?</a:t>
            </a:r>
          </a:p>
          <a:p>
            <a:r>
              <a:rPr dirty="0"/>
              <a:t>How many of you think using video to count cars or identify potholes is an easy problem?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Footer Placeholder 11"/>
          <p:cNvSpPr txBox="1"/>
          <p:nvPr/>
        </p:nvSpPr>
        <p:spPr>
          <a:xfrm>
            <a:off x="1493519" y="6324599"/>
            <a:ext cx="7664780" cy="365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defRPr sz="1400" b="1" spc="100">
                <a:solidFill>
                  <a:srgbClr val="808080"/>
                </a:solidFill>
              </a:defRPr>
            </a:lvl1pPr>
          </a:lstStyle>
          <a:p>
            <a:r>
              <a:t>ODOT Technology Conference 2022       TOGETHER TOWARDS TOMORROW</a:t>
            </a:r>
          </a:p>
        </p:txBody>
      </p:sp>
      <p:sp>
        <p:nvSpPr>
          <p:cNvPr id="160" name="Rectangle 11"/>
          <p:cNvSpPr txBox="1">
            <a:spLocks noGrp="1"/>
          </p:cNvSpPr>
          <p:nvPr>
            <p:ph type="sldNum" sz="quarter" idx="2"/>
          </p:nvPr>
        </p:nvSpPr>
        <p:spPr>
          <a:xfrm>
            <a:off x="1320800" y="6405880"/>
            <a:ext cx="127001" cy="2032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>
            <a:lvl1pPr algn="r">
              <a:defRPr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61" name="Title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Goals</a:t>
            </a:r>
          </a:p>
        </p:txBody>
      </p:sp>
      <p:sp>
        <p:nvSpPr>
          <p:cNvPr id="162" name="Content Placeholder 1"/>
          <p:cNvSpPr txBox="1">
            <a:spLocks noGrp="1"/>
          </p:cNvSpPr>
          <p:nvPr>
            <p:ph type="body" idx="1"/>
          </p:nvPr>
        </p:nvSpPr>
        <p:spPr>
          <a:xfrm>
            <a:off x="838200" y="1142999"/>
            <a:ext cx="10515600" cy="4906966"/>
          </a:xfrm>
          <a:prstGeom prst="rect">
            <a:avLst/>
          </a:prstGeom>
        </p:spPr>
        <p:txBody>
          <a:bodyPr/>
          <a:lstStyle/>
          <a:p>
            <a:r>
              <a:rPr dirty="0"/>
              <a:t>Learn how to solve Computer Vision problems</a:t>
            </a:r>
          </a:p>
          <a:p>
            <a:r>
              <a:rPr dirty="0"/>
              <a:t>Use provided toolkit to experiment and …</a:t>
            </a:r>
          </a:p>
          <a:p>
            <a:r>
              <a:rPr dirty="0"/>
              <a:t>Apply what you learned to solve your own problems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C26A7-62F4-67B4-64EE-9567AF55B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Programming vs Machine learning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E609F8-6469-967D-0D04-C158980C8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0" y="4937316"/>
            <a:ext cx="3346703" cy="18772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9591D19-1150-0932-B282-DC7D2AE30E8B}"/>
              </a:ext>
            </a:extLst>
          </p:cNvPr>
          <p:cNvSpPr/>
          <p:nvPr/>
        </p:nvSpPr>
        <p:spPr>
          <a:xfrm>
            <a:off x="4410107" y="5716713"/>
            <a:ext cx="2556769" cy="646329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rPr>
              <a:t>Deep Learning for Computer Vision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57C767-6942-C311-68BF-5A593FDAEA59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431563" y="6039878"/>
            <a:ext cx="978544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D9AB1CB-7517-BEE3-6398-67646C4633E0}"/>
              </a:ext>
            </a:extLst>
          </p:cNvPr>
          <p:cNvSpPr/>
          <p:nvPr/>
        </p:nvSpPr>
        <p:spPr>
          <a:xfrm>
            <a:off x="3587425" y="5564012"/>
            <a:ext cx="648070" cy="369330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rPr>
              <a:t>Input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F07CA5-78E5-316F-5324-4BA9604DA7FA}"/>
              </a:ext>
            </a:extLst>
          </p:cNvPr>
          <p:cNvSpPr/>
          <p:nvPr/>
        </p:nvSpPr>
        <p:spPr>
          <a:xfrm>
            <a:off x="5724218" y="5194683"/>
            <a:ext cx="3184391" cy="369330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rPr>
              <a:t> Output is 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rPr>
              <a:t>a Trained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rPr>
              <a:t>Model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A523BFB-1F40-4AF0-CFB6-2CC5DA3D195A}"/>
              </a:ext>
            </a:extLst>
          </p:cNvPr>
          <p:cNvCxnSpPr>
            <a:cxnSpLocks/>
          </p:cNvCxnSpPr>
          <p:nvPr/>
        </p:nvCxnSpPr>
        <p:spPr>
          <a:xfrm rot="16200000" flipV="1">
            <a:off x="4565683" y="4650045"/>
            <a:ext cx="1129505" cy="932141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2" name="AutoShape 63">
            <a:extLst>
              <a:ext uri="{FF2B5EF4-FFF2-40B4-BE49-F238E27FC236}">
                <a16:creationId xmlns:a16="http://schemas.microsoft.com/office/drawing/2014/main" id="{093B02EA-C45D-ABB6-3237-E9657B60C567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82550" y="908050"/>
            <a:ext cx="10553700" cy="371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Line 65">
            <a:extLst>
              <a:ext uri="{FF2B5EF4-FFF2-40B4-BE49-F238E27FC236}">
                <a16:creationId xmlns:a16="http://schemas.microsoft.com/office/drawing/2014/main" id="{246DB44D-265A-10D1-853E-663CEFED12F4}"/>
              </a:ext>
            </a:extLst>
          </p:cNvPr>
          <p:cNvSpPr>
            <a:spLocks noChangeShapeType="1"/>
          </p:cNvSpPr>
          <p:nvPr/>
        </p:nvSpPr>
        <p:spPr bwMode="auto">
          <a:xfrm>
            <a:off x="1882775" y="923925"/>
            <a:ext cx="0" cy="3622675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Line 66">
            <a:extLst>
              <a:ext uri="{FF2B5EF4-FFF2-40B4-BE49-F238E27FC236}">
                <a16:creationId xmlns:a16="http://schemas.microsoft.com/office/drawing/2014/main" id="{7A101028-D123-6BE0-6B11-3473D27F0E1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00450" y="923925"/>
            <a:ext cx="0" cy="3622675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Line 67">
            <a:extLst>
              <a:ext uri="{FF2B5EF4-FFF2-40B4-BE49-F238E27FC236}">
                <a16:creationId xmlns:a16="http://schemas.microsoft.com/office/drawing/2014/main" id="{D3035F0C-0B9B-7A18-5747-8CC659616D0B}"/>
              </a:ext>
            </a:extLst>
          </p:cNvPr>
          <p:cNvSpPr>
            <a:spLocks noChangeShapeType="1"/>
          </p:cNvSpPr>
          <p:nvPr/>
        </p:nvSpPr>
        <p:spPr bwMode="auto">
          <a:xfrm>
            <a:off x="5845175" y="923925"/>
            <a:ext cx="0" cy="3622675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Line 68">
            <a:extLst>
              <a:ext uri="{FF2B5EF4-FFF2-40B4-BE49-F238E27FC236}">
                <a16:creationId xmlns:a16="http://schemas.microsoft.com/office/drawing/2014/main" id="{C6340586-7316-1878-54D0-43568D476BD8}"/>
              </a:ext>
            </a:extLst>
          </p:cNvPr>
          <p:cNvSpPr>
            <a:spLocks noChangeShapeType="1"/>
          </p:cNvSpPr>
          <p:nvPr/>
        </p:nvSpPr>
        <p:spPr bwMode="auto">
          <a:xfrm>
            <a:off x="84138" y="1531938"/>
            <a:ext cx="1054576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Line 69">
            <a:extLst>
              <a:ext uri="{FF2B5EF4-FFF2-40B4-BE49-F238E27FC236}">
                <a16:creationId xmlns:a16="http://schemas.microsoft.com/office/drawing/2014/main" id="{BEFE004D-EA16-CE67-67C0-7625BE2886DC}"/>
              </a:ext>
            </a:extLst>
          </p:cNvPr>
          <p:cNvSpPr>
            <a:spLocks noChangeShapeType="1"/>
          </p:cNvSpPr>
          <p:nvPr/>
        </p:nvSpPr>
        <p:spPr bwMode="auto">
          <a:xfrm>
            <a:off x="84138" y="2133600"/>
            <a:ext cx="1054576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Line 70">
            <a:extLst>
              <a:ext uri="{FF2B5EF4-FFF2-40B4-BE49-F238E27FC236}">
                <a16:creationId xmlns:a16="http://schemas.microsoft.com/office/drawing/2014/main" id="{1D26C23A-C5E0-7971-2104-5F17B609EED3}"/>
              </a:ext>
            </a:extLst>
          </p:cNvPr>
          <p:cNvSpPr>
            <a:spLocks noChangeShapeType="1"/>
          </p:cNvSpPr>
          <p:nvPr/>
        </p:nvSpPr>
        <p:spPr bwMode="auto">
          <a:xfrm>
            <a:off x="90488" y="923925"/>
            <a:ext cx="0" cy="3622675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Line 71">
            <a:extLst>
              <a:ext uri="{FF2B5EF4-FFF2-40B4-BE49-F238E27FC236}">
                <a16:creationId xmlns:a16="http://schemas.microsoft.com/office/drawing/2014/main" id="{AB727FC3-3355-1563-2F0B-82B8646DF50C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23550" y="923925"/>
            <a:ext cx="0" cy="3622675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" name="Line 72">
            <a:extLst>
              <a:ext uri="{FF2B5EF4-FFF2-40B4-BE49-F238E27FC236}">
                <a16:creationId xmlns:a16="http://schemas.microsoft.com/office/drawing/2014/main" id="{F1A29AD6-7C0D-9947-F8E1-A2E267DDAB45}"/>
              </a:ext>
            </a:extLst>
          </p:cNvPr>
          <p:cNvSpPr>
            <a:spLocks noChangeShapeType="1"/>
          </p:cNvSpPr>
          <p:nvPr/>
        </p:nvSpPr>
        <p:spPr bwMode="auto">
          <a:xfrm>
            <a:off x="84138" y="930275"/>
            <a:ext cx="1054576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Line 73">
            <a:extLst>
              <a:ext uri="{FF2B5EF4-FFF2-40B4-BE49-F238E27FC236}">
                <a16:creationId xmlns:a16="http://schemas.microsoft.com/office/drawing/2014/main" id="{7287C9FF-B612-3ECA-B6BF-030B6361C803}"/>
              </a:ext>
            </a:extLst>
          </p:cNvPr>
          <p:cNvSpPr>
            <a:spLocks noChangeShapeType="1"/>
          </p:cNvSpPr>
          <p:nvPr/>
        </p:nvSpPr>
        <p:spPr bwMode="auto">
          <a:xfrm>
            <a:off x="84138" y="4540250"/>
            <a:ext cx="10545763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" name="Rectangle 74">
            <a:extLst>
              <a:ext uri="{FF2B5EF4-FFF2-40B4-BE49-F238E27FC236}">
                <a16:creationId xmlns:a16="http://schemas.microsoft.com/office/drawing/2014/main" id="{D2B48D30-BA45-3BE2-AD6B-46DEBDB9D6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7613" y="1120775"/>
            <a:ext cx="6096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Input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3" name="Rectangle 75">
            <a:extLst>
              <a:ext uri="{FF2B5EF4-FFF2-40B4-BE49-F238E27FC236}">
                <a16:creationId xmlns:a16="http://schemas.microsoft.com/office/drawing/2014/main" id="{E93C6964-750B-1F5A-636E-207EEF1F8A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2525" y="990600"/>
            <a:ext cx="1884363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Program/Trained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4" name="Rectangle 76">
            <a:extLst>
              <a:ext uri="{FF2B5EF4-FFF2-40B4-BE49-F238E27FC236}">
                <a16:creationId xmlns:a16="http://schemas.microsoft.com/office/drawing/2014/main" id="{119438FC-1ACC-1245-347C-F998BDD5A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2525" y="1249363"/>
            <a:ext cx="725488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Model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5" name="Rectangle 77">
            <a:extLst>
              <a:ext uri="{FF2B5EF4-FFF2-40B4-BE49-F238E27FC236}">
                <a16:creationId xmlns:a16="http://schemas.microsoft.com/office/drawing/2014/main" id="{C5EAA2E4-5379-7D43-4F54-D14AF6BB23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1463" y="1120775"/>
            <a:ext cx="790575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Output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6" name="Rectangle 78">
            <a:extLst>
              <a:ext uri="{FF2B5EF4-FFF2-40B4-BE49-F238E27FC236}">
                <a16:creationId xmlns:a16="http://schemas.microsoft.com/office/drawing/2014/main" id="{5513AE68-8FD5-2B8A-17E8-477D90528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225" y="1592263"/>
            <a:ext cx="26670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C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7" name="Rectangle 79">
            <a:extLst>
              <a:ext uri="{FF2B5EF4-FFF2-40B4-BE49-F238E27FC236}">
                <a16:creationId xmlns:a16="http://schemas.microsoft.com/office/drawing/2014/main" id="{4A99D48C-D1B4-38EB-B8B5-4D47731CBA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5" y="1592263"/>
            <a:ext cx="15240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l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8" name="Rectangle 80">
            <a:extLst>
              <a:ext uri="{FF2B5EF4-FFF2-40B4-BE49-F238E27FC236}">
                <a16:creationId xmlns:a16="http://schemas.microsoft.com/office/drawing/2014/main" id="{512353ED-1105-E158-7162-1B30ADA4DC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25" y="1592263"/>
            <a:ext cx="86360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assical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" name="Rectangle 81">
            <a:extLst>
              <a:ext uri="{FF2B5EF4-FFF2-40B4-BE49-F238E27FC236}">
                <a16:creationId xmlns:a16="http://schemas.microsoft.com/office/drawing/2014/main" id="{29B44FF8-26F4-DC56-539C-835F87159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625" y="1851025"/>
            <a:ext cx="147955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Programming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0" name="Rectangle 82">
            <a:extLst>
              <a:ext uri="{FF2B5EF4-FFF2-40B4-BE49-F238E27FC236}">
                <a16:creationId xmlns:a16="http://schemas.microsoft.com/office/drawing/2014/main" id="{D61CFAB9-B9F3-F909-0A65-8D1F478D1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8113" y="1722438"/>
            <a:ext cx="2286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2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0" name="Rectangle 92">
            <a:extLst>
              <a:ext uri="{FF2B5EF4-FFF2-40B4-BE49-F238E27FC236}">
                <a16:creationId xmlns:a16="http://schemas.microsoft.com/office/drawing/2014/main" id="{AE26C5BF-0E53-189C-1396-234F593084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8500" y="1831975"/>
            <a:ext cx="28575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171717"/>
                </a:solidFill>
                <a:effectLst/>
                <a:latin typeface="Calibri" panose="020F0502020204030204" pitchFamily="34" charset="0"/>
              </a:rPr>
              <a:t>*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6F8DAAC9-ED2D-C08D-1841-7A7AC4241B8C}"/>
              </a:ext>
            </a:extLst>
          </p:cNvPr>
          <p:cNvGrpSpPr/>
          <p:nvPr/>
        </p:nvGrpSpPr>
        <p:grpSpPr>
          <a:xfrm>
            <a:off x="3692525" y="1571625"/>
            <a:ext cx="1609725" cy="584200"/>
            <a:chOff x="3692525" y="1571625"/>
            <a:chExt cx="1609725" cy="584200"/>
          </a:xfrm>
        </p:grpSpPr>
        <p:sp>
          <p:nvSpPr>
            <p:cNvPr id="111" name="Rectangle 83">
              <a:extLst>
                <a:ext uri="{FF2B5EF4-FFF2-40B4-BE49-F238E27FC236}">
                  <a16:creationId xmlns:a16="http://schemas.microsoft.com/office/drawing/2014/main" id="{025A57F8-1521-434A-5497-6E48F94BF0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2525" y="1571625"/>
              <a:ext cx="373063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 dirty="0">
                  <a:ln>
                    <a:noFill/>
                  </a:ln>
                  <a:solidFill>
                    <a:srgbClr val="0101FD"/>
                  </a:solidFill>
                  <a:effectLst/>
                  <a:latin typeface="Calibri" panose="020F0502020204030204" pitchFamily="34" charset="0"/>
                </a:rPr>
                <a:t>int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2" name="Rectangle 84">
              <a:extLst>
                <a:ext uri="{FF2B5EF4-FFF2-40B4-BE49-F238E27FC236}">
                  <a16:creationId xmlns:a16="http://schemas.microsoft.com/office/drawing/2014/main" id="{7F65C280-16DF-8BCA-E8A6-3D02C2030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2563" y="1571625"/>
              <a:ext cx="773113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 dirty="0">
                  <a:ln>
                    <a:noFill/>
                  </a:ln>
                  <a:solidFill>
                    <a:srgbClr val="006881"/>
                  </a:solidFill>
                  <a:effectLst/>
                  <a:latin typeface="Calibri" panose="020F0502020204030204" pitchFamily="34" charset="0"/>
                </a:rPr>
                <a:t>Square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3" name="Rectangle 85">
              <a:extLst>
                <a:ext uri="{FF2B5EF4-FFF2-40B4-BE49-F238E27FC236}">
                  <a16:creationId xmlns:a16="http://schemas.microsoft.com/office/drawing/2014/main" id="{B7B61386-4884-36D6-7BD0-D75A8A7FA8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0263" y="1571625"/>
              <a:ext cx="190500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 dirty="0">
                  <a:ln>
                    <a:noFill/>
                  </a:ln>
                  <a:solidFill>
                    <a:srgbClr val="171717"/>
                  </a:solidFill>
                  <a:effectLst/>
                  <a:latin typeface="Calibri" panose="020F0502020204030204" pitchFamily="34" charset="0"/>
                </a:rPr>
                <a:t>(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4" name="Rectangle 86">
              <a:extLst>
                <a:ext uri="{FF2B5EF4-FFF2-40B4-BE49-F238E27FC236}">
                  <a16:creationId xmlns:a16="http://schemas.microsoft.com/office/drawing/2014/main" id="{0E27466D-3894-A8BA-4BA2-1BD1F20631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8525" y="1571625"/>
              <a:ext cx="371475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 dirty="0">
                  <a:ln>
                    <a:noFill/>
                  </a:ln>
                  <a:solidFill>
                    <a:srgbClr val="0101FD"/>
                  </a:solidFill>
                  <a:effectLst/>
                  <a:latin typeface="Calibri" panose="020F0502020204030204" pitchFamily="34" charset="0"/>
                </a:rPr>
                <a:t>int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5" name="Rectangle 87">
              <a:extLst>
                <a:ext uri="{FF2B5EF4-FFF2-40B4-BE49-F238E27FC236}">
                  <a16:creationId xmlns:a16="http://schemas.microsoft.com/office/drawing/2014/main" id="{85D334D4-3756-3C9B-EE4E-82BD7A35CE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8563" y="1571625"/>
              <a:ext cx="171450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 dirty="0" err="1">
                  <a:ln>
                    <a:noFill/>
                  </a:ln>
                  <a:solidFill>
                    <a:srgbClr val="171717"/>
                  </a:solidFill>
                  <a:effectLst/>
                  <a:latin typeface="Calibri" panose="020F0502020204030204" pitchFamily="34" charset="0"/>
                </a:rPr>
                <a:t>i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6" name="Rectangle 88">
              <a:extLst>
                <a:ext uri="{FF2B5EF4-FFF2-40B4-BE49-F238E27FC236}">
                  <a16:creationId xmlns:a16="http://schemas.microsoft.com/office/drawing/2014/main" id="{F8832640-11A9-2443-9C2D-8BB66B7AAD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0950" y="1571625"/>
              <a:ext cx="241300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 dirty="0">
                  <a:ln>
                    <a:noFill/>
                  </a:ln>
                  <a:solidFill>
                    <a:srgbClr val="171717"/>
                  </a:solidFill>
                  <a:effectLst/>
                  <a:latin typeface="Calibri" panose="020F0502020204030204" pitchFamily="34" charset="0"/>
                </a:rPr>
                <a:t>) 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7" name="Rectangle 89">
              <a:extLst>
                <a:ext uri="{FF2B5EF4-FFF2-40B4-BE49-F238E27FC236}">
                  <a16:creationId xmlns:a16="http://schemas.microsoft.com/office/drawing/2014/main" id="{7636D3E3-DF1C-71BF-B458-938BEEAB66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2525" y="1831975"/>
              <a:ext cx="193675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 dirty="0">
                  <a:ln>
                    <a:noFill/>
                  </a:ln>
                  <a:solidFill>
                    <a:srgbClr val="171717"/>
                  </a:solidFill>
                  <a:effectLst/>
                  <a:latin typeface="Calibri" panose="020F0502020204030204" pitchFamily="34" charset="0"/>
                </a:rPr>
                <a:t>{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8" name="Rectangle 90">
              <a:extLst>
                <a:ext uri="{FF2B5EF4-FFF2-40B4-BE49-F238E27FC236}">
                  <a16:creationId xmlns:a16="http://schemas.microsoft.com/office/drawing/2014/main" id="{A62B289E-140F-4855-AAA4-BF9E0DBBC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3963" y="1831975"/>
              <a:ext cx="717550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 dirty="0">
                  <a:ln>
                    <a:noFill/>
                  </a:ln>
                  <a:solidFill>
                    <a:srgbClr val="0101FD"/>
                  </a:solidFill>
                  <a:effectLst/>
                  <a:latin typeface="Calibri" panose="020F0502020204030204" pitchFamily="34" charset="0"/>
                </a:rPr>
                <a:t>return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19" name="Rectangle 91">
              <a:extLst>
                <a:ext uri="{FF2B5EF4-FFF2-40B4-BE49-F238E27FC236}">
                  <a16:creationId xmlns:a16="http://schemas.microsoft.com/office/drawing/2014/main" id="{302D4DE4-A49F-1A59-0893-2ECEB605DE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3725" y="1831975"/>
              <a:ext cx="171450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 dirty="0" err="1">
                  <a:ln>
                    <a:noFill/>
                  </a:ln>
                  <a:solidFill>
                    <a:srgbClr val="171717"/>
                  </a:solidFill>
                  <a:effectLst/>
                  <a:latin typeface="Calibri" panose="020F0502020204030204" pitchFamily="34" charset="0"/>
                </a:rPr>
                <a:t>i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1" name="Rectangle 93">
              <a:extLst>
                <a:ext uri="{FF2B5EF4-FFF2-40B4-BE49-F238E27FC236}">
                  <a16:creationId xmlns:a16="http://schemas.microsoft.com/office/drawing/2014/main" id="{0522378F-DE39-E7E5-6188-7ECC6EAB73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5188" y="1831975"/>
              <a:ext cx="171450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 dirty="0" err="1">
                  <a:ln>
                    <a:noFill/>
                  </a:ln>
                  <a:solidFill>
                    <a:srgbClr val="171717"/>
                  </a:solidFill>
                  <a:effectLst/>
                  <a:latin typeface="Calibri" panose="020F0502020204030204" pitchFamily="34" charset="0"/>
                </a:rPr>
                <a:t>i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2" name="Rectangle 94">
              <a:extLst>
                <a:ext uri="{FF2B5EF4-FFF2-40B4-BE49-F238E27FC236}">
                  <a16:creationId xmlns:a16="http://schemas.microsoft.com/office/drawing/2014/main" id="{EB121165-08B5-55A9-AA8E-0614899ED7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5988" y="1831975"/>
              <a:ext cx="307975" cy="32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 dirty="0">
                  <a:ln>
                    <a:noFill/>
                  </a:ln>
                  <a:solidFill>
                    <a:srgbClr val="171717"/>
                  </a:solidFill>
                  <a:effectLst/>
                  <a:latin typeface="Calibri" panose="020F0502020204030204" pitchFamily="34" charset="0"/>
                </a:rPr>
                <a:t>; }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23" name="Rectangle 95">
            <a:extLst>
              <a:ext uri="{FF2B5EF4-FFF2-40B4-BE49-F238E27FC236}">
                <a16:creationId xmlns:a16="http://schemas.microsoft.com/office/drawing/2014/main" id="{FFB3265D-2DFF-A355-2B55-0FB36DB9E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2450" y="1722438"/>
            <a:ext cx="2286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4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4" name="Rectangle 96">
            <a:extLst>
              <a:ext uri="{FF2B5EF4-FFF2-40B4-BE49-F238E27FC236}">
                <a16:creationId xmlns:a16="http://schemas.microsoft.com/office/drawing/2014/main" id="{5C5D19F5-9D04-2051-9CD3-AC7362C6B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213" y="3097213"/>
            <a:ext cx="1030288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Machine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5" name="Rectangle 97">
            <a:extLst>
              <a:ext uri="{FF2B5EF4-FFF2-40B4-BE49-F238E27FC236}">
                <a16:creationId xmlns:a16="http://schemas.microsoft.com/office/drawing/2014/main" id="{7B7CE20A-3BFF-2ADE-0BA8-3612783BB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513" y="3354388"/>
            <a:ext cx="99060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Learning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6" name="Rectangle 98">
            <a:extLst>
              <a:ext uri="{FF2B5EF4-FFF2-40B4-BE49-F238E27FC236}">
                <a16:creationId xmlns:a16="http://schemas.microsoft.com/office/drawing/2014/main" id="{E93BD935-6EDE-E21D-A611-2A6EDA82C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2525" y="2173288"/>
            <a:ext cx="18764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Library of Trained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7" name="Rectangle 99">
            <a:extLst>
              <a:ext uri="{FF2B5EF4-FFF2-40B4-BE49-F238E27FC236}">
                <a16:creationId xmlns:a16="http://schemas.microsoft.com/office/drawing/2014/main" id="{4CE905F0-7B20-65B2-61C7-D1213CDD9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2525" y="2430463"/>
            <a:ext cx="838200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Models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8" name="Rectangle 100">
            <a:extLst>
              <a:ext uri="{FF2B5EF4-FFF2-40B4-BE49-F238E27FC236}">
                <a16:creationId xmlns:a16="http://schemas.microsoft.com/office/drawing/2014/main" id="{B1CC9077-A3B3-6DBB-EDB3-392AC7C316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2525" y="2946400"/>
            <a:ext cx="22907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You may call code like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9" name="Rectangle 101">
            <a:extLst>
              <a:ext uri="{FF2B5EF4-FFF2-40B4-BE49-F238E27FC236}">
                <a16:creationId xmlns:a16="http://schemas.microsoft.com/office/drawing/2014/main" id="{606F81A5-6125-06B4-FEAA-0C2A1446E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2525" y="3205163"/>
            <a:ext cx="71596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below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0" name="Rectangle 102">
            <a:extLst>
              <a:ext uri="{FF2B5EF4-FFF2-40B4-BE49-F238E27FC236}">
                <a16:creationId xmlns:a16="http://schemas.microsoft.com/office/drawing/2014/main" id="{94A7CEC6-93F0-3950-9A59-F6C1CFC7D1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2525" y="3486150"/>
            <a:ext cx="560388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xyxy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1" name="Rectangle 103">
            <a:extLst>
              <a:ext uri="{FF2B5EF4-FFF2-40B4-BE49-F238E27FC236}">
                <a16:creationId xmlns:a16="http://schemas.microsoft.com/office/drawing/2014/main" id="{418C27BA-8024-052A-DD17-4BBF3A658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5913" y="3486150"/>
            <a:ext cx="166688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,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2" name="Rectangle 104">
            <a:extLst>
              <a:ext uri="{FF2B5EF4-FFF2-40B4-BE49-F238E27FC236}">
                <a16:creationId xmlns:a16="http://schemas.microsoft.com/office/drawing/2014/main" id="{8E5B8FAE-C2C4-7431-3D47-1A7AF42B6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2525" y="3741738"/>
            <a:ext cx="1779588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scores,class_ids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3" name="Rectangle 105">
            <a:extLst>
              <a:ext uri="{FF2B5EF4-FFF2-40B4-BE49-F238E27FC236}">
                <a16:creationId xmlns:a16="http://schemas.microsoft.com/office/drawing/2014/main" id="{F6DEC306-3467-AAD5-160B-2FBAEFCCC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4013" y="3735388"/>
            <a:ext cx="2413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=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4" name="Rectangle 106">
            <a:extLst>
              <a:ext uri="{FF2B5EF4-FFF2-40B4-BE49-F238E27FC236}">
                <a16:creationId xmlns:a16="http://schemas.microsoft.com/office/drawing/2014/main" id="{840A583F-BF1F-03B5-9282-2967B9FE4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2525" y="3998913"/>
            <a:ext cx="928688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detector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5" name="Rectangle 107">
            <a:extLst>
              <a:ext uri="{FF2B5EF4-FFF2-40B4-BE49-F238E27FC236}">
                <a16:creationId xmlns:a16="http://schemas.microsoft.com/office/drawing/2014/main" id="{D39F2F6C-69DE-B4BE-61B1-6A6D23378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8025" y="3990975"/>
            <a:ext cx="173038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.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6" name="Rectangle 108">
            <a:extLst>
              <a:ext uri="{FF2B5EF4-FFF2-40B4-BE49-F238E27FC236}">
                <a16:creationId xmlns:a16="http://schemas.microsoft.com/office/drawing/2014/main" id="{66BB281F-4309-C894-6F7D-B0FDF29696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1525" y="3998913"/>
            <a:ext cx="72390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detect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7" name="Rectangle 109">
            <a:extLst>
              <a:ext uri="{FF2B5EF4-FFF2-40B4-BE49-F238E27FC236}">
                <a16:creationId xmlns:a16="http://schemas.microsoft.com/office/drawing/2014/main" id="{0151F206-64B0-EC96-21DB-168B899346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3825" y="3998913"/>
            <a:ext cx="547688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(ima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8" name="Rectangle 110">
            <a:extLst>
              <a:ext uri="{FF2B5EF4-FFF2-40B4-BE49-F238E27FC236}">
                <a16:creationId xmlns:a16="http://schemas.microsoft.com/office/drawing/2014/main" id="{735E3C45-C2CD-C5D1-6B6B-9914BBF31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2525" y="4251325"/>
            <a:ext cx="433388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ge)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9" name="Rectangle 111">
            <a:extLst>
              <a:ext uri="{FF2B5EF4-FFF2-40B4-BE49-F238E27FC236}">
                <a16:creationId xmlns:a16="http://schemas.microsoft.com/office/drawing/2014/main" id="{84849B78-1AC7-C6E1-207B-07D363D7A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7250" y="2185988"/>
            <a:ext cx="20034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Bounding Boxes: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0" name="Rectangle 112">
            <a:extLst>
              <a:ext uri="{FF2B5EF4-FFF2-40B4-BE49-F238E27FC236}">
                <a16:creationId xmlns:a16="http://schemas.microsoft.com/office/drawing/2014/main" id="{B8C4A4ED-237F-3911-A8BB-C2385B9273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3050" y="2193925"/>
            <a:ext cx="2198688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[[53.0, 399.0, 243.0,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1" name="Rectangle 113">
            <a:extLst>
              <a:ext uri="{FF2B5EF4-FFF2-40B4-BE49-F238E27FC236}">
                <a16:creationId xmlns:a16="http://schemas.microsoft.com/office/drawing/2014/main" id="{BEACC6A1-F309-9B60-B1CB-754C76F941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7250" y="2452688"/>
            <a:ext cx="4421188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899.0], [15.0, 235.0, 790.0, 744.0], [666.0,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2" name="Rectangle 114">
            <a:extLst>
              <a:ext uri="{FF2B5EF4-FFF2-40B4-BE49-F238E27FC236}">
                <a16:creationId xmlns:a16="http://schemas.microsoft.com/office/drawing/2014/main" id="{3DF0F890-1E68-72CE-C179-3AF29D0C31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7250" y="2709863"/>
            <a:ext cx="4421188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394.0, 809.0, 876.0], [221.0, 412.0, 350.0,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3" name="Rectangle 115">
            <a:extLst>
              <a:ext uri="{FF2B5EF4-FFF2-40B4-BE49-F238E27FC236}">
                <a16:creationId xmlns:a16="http://schemas.microsoft.com/office/drawing/2014/main" id="{79461591-3EBC-D066-ACEF-9369AB3A6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7250" y="2968625"/>
            <a:ext cx="34036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859.0], [0.0, 559.0, 76.0, 886.0]]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4" name="Rectangle 116">
            <a:extLst>
              <a:ext uri="{FF2B5EF4-FFF2-40B4-BE49-F238E27FC236}">
                <a16:creationId xmlns:a16="http://schemas.microsoft.com/office/drawing/2014/main" id="{64A2B020-F893-3B24-2C5D-CCCA13A1E0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7250" y="3217863"/>
            <a:ext cx="22574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Confidence Scores: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5" name="Rectangle 117">
            <a:extLst>
              <a:ext uri="{FF2B5EF4-FFF2-40B4-BE49-F238E27FC236}">
                <a16:creationId xmlns:a16="http://schemas.microsoft.com/office/drawing/2014/main" id="{342195B2-B26F-F3EB-3B14-17CCAD1F0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7050" y="3225800"/>
            <a:ext cx="1754188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[0.9052734375,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6" name="Rectangle 118">
            <a:extLst>
              <a:ext uri="{FF2B5EF4-FFF2-40B4-BE49-F238E27FC236}">
                <a16:creationId xmlns:a16="http://schemas.microsoft.com/office/drawing/2014/main" id="{B83694FB-09D4-7467-F500-27B5FAAC8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7250" y="3486150"/>
            <a:ext cx="3151188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0.90234375, 0.90185546875,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7" name="Rectangle 119">
            <a:extLst>
              <a:ext uri="{FF2B5EF4-FFF2-40B4-BE49-F238E27FC236}">
                <a16:creationId xmlns:a16="http://schemas.microsoft.com/office/drawing/2014/main" id="{7451C45A-FD72-E411-12A6-E3F814D46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7250" y="3741738"/>
            <a:ext cx="34036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0.89208984375, 0.6181640625]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8" name="Rectangle 120">
            <a:extLst>
              <a:ext uri="{FF2B5EF4-FFF2-40B4-BE49-F238E27FC236}">
                <a16:creationId xmlns:a16="http://schemas.microsoft.com/office/drawing/2014/main" id="{5E8B5E7A-1AC5-1DA6-AC2E-BC0F1C083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7250" y="3990975"/>
            <a:ext cx="10509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Classes: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9" name="Rectangle 121">
            <a:extLst>
              <a:ext uri="{FF2B5EF4-FFF2-40B4-BE49-F238E27FC236}">
                <a16:creationId xmlns:a16="http://schemas.microsoft.com/office/drawing/2014/main" id="{6E97F8C6-FDFA-4E6E-42C5-C715B61537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0550" y="3998913"/>
            <a:ext cx="137160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[0, 5, 0, 0, 0]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1" name="Picture 150" descr="A picture containing outdoor, building, bus, road&#10;&#10;Description automatically generated">
            <a:extLst>
              <a:ext uri="{FF2B5EF4-FFF2-40B4-BE49-F238E27FC236}">
                <a16:creationId xmlns:a16="http://schemas.microsoft.com/office/drawing/2014/main" id="{A1D11DE9-7653-6809-86EE-48B443559D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774" y="2334154"/>
            <a:ext cx="1530351" cy="204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8636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20" grpId="0" animBg="1"/>
      <p:bldP spid="92" grpId="0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/>
      <p:bldP spid="103" grpId="0"/>
      <p:bldP spid="104" grpId="0"/>
      <p:bldP spid="105" grpId="0"/>
      <p:bldP spid="106" grpId="0"/>
      <p:bldP spid="108" grpId="0"/>
      <p:bldP spid="109" grpId="0"/>
      <p:bldP spid="110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3" grpId="0"/>
      <p:bldP spid="134" grpId="0"/>
      <p:bldP spid="135" grpId="0"/>
      <p:bldP spid="136" grpId="0"/>
      <p:bldP spid="137" grpId="0"/>
      <p:bldP spid="138" grpId="0"/>
      <p:bldP spid="139" grpId="0"/>
      <p:bldP spid="140" grpId="0"/>
      <p:bldP spid="141" grpId="0"/>
      <p:bldP spid="142" grpId="0"/>
      <p:bldP spid="143" grpId="0"/>
      <p:bldP spid="144" grpId="0"/>
      <p:bldP spid="145" grpId="0"/>
      <p:bldP spid="146" grpId="0"/>
      <p:bldP spid="147" grpId="0"/>
      <p:bldP spid="148" grpId="0"/>
      <p:bldP spid="1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C26A7-62F4-67B4-64EE-9567AF55B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ECE4C-7E55-D11B-944E-298461702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26836"/>
            <a:ext cx="10515600" cy="4923129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8F7CA17-3F3B-EB6B-1688-B5623D5333E4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126836"/>
          <a:ext cx="10531764" cy="2937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91856">
                  <a:extLst>
                    <a:ext uri="{9D8B030D-6E8A-4147-A177-3AD203B41FA5}">
                      <a16:colId xmlns:a16="http://schemas.microsoft.com/office/drawing/2014/main" val="125491186"/>
                    </a:ext>
                  </a:extLst>
                </a:gridCol>
                <a:gridCol w="1717963">
                  <a:extLst>
                    <a:ext uri="{9D8B030D-6E8A-4147-A177-3AD203B41FA5}">
                      <a16:colId xmlns:a16="http://schemas.microsoft.com/office/drawing/2014/main" val="455262072"/>
                    </a:ext>
                  </a:extLst>
                </a:gridCol>
                <a:gridCol w="2244437">
                  <a:extLst>
                    <a:ext uri="{9D8B030D-6E8A-4147-A177-3AD203B41FA5}">
                      <a16:colId xmlns:a16="http://schemas.microsoft.com/office/drawing/2014/main" val="1703871800"/>
                    </a:ext>
                  </a:extLst>
                </a:gridCol>
                <a:gridCol w="4777508">
                  <a:extLst>
                    <a:ext uri="{9D8B030D-6E8A-4147-A177-3AD203B41FA5}">
                      <a16:colId xmlns:a16="http://schemas.microsoft.com/office/drawing/2014/main" val="1527584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Program/Trained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Output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6952206"/>
                  </a:ext>
                </a:extLst>
              </a:tr>
              <a:tr h="51662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Classical Programming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i="0" baseline="0" dirty="0">
                          <a:solidFill>
                            <a:srgbClr val="0101FD"/>
                          </a:solidFill>
                          <a:effectLst/>
                          <a:latin typeface="SFMono-Regular"/>
                        </a:rPr>
                        <a:t>int</a:t>
                      </a:r>
                      <a:r>
                        <a:rPr lang="en-US" b="0" i="0" baseline="0" dirty="0">
                          <a:solidFill>
                            <a:srgbClr val="171717"/>
                          </a:solidFill>
                          <a:effectLst/>
                          <a:latin typeface="SFMono-Regular"/>
                        </a:rPr>
                        <a:t> </a:t>
                      </a:r>
                      <a:r>
                        <a:rPr lang="en-US" b="0" i="0" baseline="0" dirty="0">
                          <a:solidFill>
                            <a:srgbClr val="006881"/>
                          </a:solidFill>
                          <a:effectLst/>
                          <a:latin typeface="SFMono-Regular"/>
                        </a:rPr>
                        <a:t>Square</a:t>
                      </a:r>
                      <a:r>
                        <a:rPr lang="en-US" b="0" i="0" baseline="0" dirty="0">
                          <a:solidFill>
                            <a:srgbClr val="171717"/>
                          </a:solidFill>
                          <a:effectLst/>
                          <a:latin typeface="SFMono-Regular"/>
                        </a:rPr>
                        <a:t>(</a:t>
                      </a:r>
                      <a:r>
                        <a:rPr lang="en-US" b="0" i="0" baseline="0" dirty="0">
                          <a:solidFill>
                            <a:srgbClr val="0101FD"/>
                          </a:solidFill>
                          <a:effectLst/>
                          <a:latin typeface="SFMono-Regular"/>
                        </a:rPr>
                        <a:t>int</a:t>
                      </a:r>
                      <a:r>
                        <a:rPr lang="en-US" b="0" i="0" baseline="0" dirty="0">
                          <a:solidFill>
                            <a:srgbClr val="171717"/>
                          </a:solidFill>
                          <a:effectLst/>
                          <a:latin typeface="SFMono-Regular"/>
                        </a:rPr>
                        <a:t> </a:t>
                      </a:r>
                      <a:r>
                        <a:rPr lang="en-US" b="0" i="0" baseline="0" dirty="0" err="1">
                          <a:solidFill>
                            <a:srgbClr val="171717"/>
                          </a:solidFill>
                          <a:effectLst/>
                          <a:latin typeface="SFMono-Regular"/>
                        </a:rPr>
                        <a:t>i</a:t>
                      </a:r>
                      <a:r>
                        <a:rPr lang="en-US" b="0" i="0" baseline="0" dirty="0">
                          <a:solidFill>
                            <a:srgbClr val="171717"/>
                          </a:solidFill>
                          <a:effectLst/>
                          <a:latin typeface="SFMono-Regular"/>
                        </a:rPr>
                        <a:t>) {</a:t>
                      </a:r>
                      <a:r>
                        <a:rPr lang="en-US" b="0" i="0" baseline="0" dirty="0">
                          <a:solidFill>
                            <a:srgbClr val="0101FD"/>
                          </a:solidFill>
                          <a:effectLst/>
                          <a:latin typeface="SFMono-Regular"/>
                        </a:rPr>
                        <a:t>return</a:t>
                      </a:r>
                      <a:r>
                        <a:rPr lang="en-US" b="0" i="0" baseline="0" dirty="0">
                          <a:solidFill>
                            <a:srgbClr val="171717"/>
                          </a:solidFill>
                          <a:effectLst/>
                          <a:latin typeface="SFMono-Regular"/>
                        </a:rPr>
                        <a:t> </a:t>
                      </a:r>
                      <a:r>
                        <a:rPr lang="en-US" b="0" i="0" baseline="0" dirty="0" err="1">
                          <a:solidFill>
                            <a:srgbClr val="171717"/>
                          </a:solidFill>
                          <a:effectLst/>
                          <a:latin typeface="SFMono-Regular"/>
                        </a:rPr>
                        <a:t>i</a:t>
                      </a:r>
                      <a:r>
                        <a:rPr lang="en-US" b="0" i="0" baseline="0" dirty="0">
                          <a:solidFill>
                            <a:srgbClr val="171717"/>
                          </a:solidFill>
                          <a:effectLst/>
                          <a:latin typeface="SFMono-Regular"/>
                        </a:rPr>
                        <a:t> * </a:t>
                      </a:r>
                      <a:r>
                        <a:rPr lang="en-US" b="0" i="0" baseline="0" dirty="0" err="1">
                          <a:solidFill>
                            <a:srgbClr val="171717"/>
                          </a:solidFill>
                          <a:effectLst/>
                          <a:latin typeface="SFMono-Regular"/>
                        </a:rPr>
                        <a:t>i</a:t>
                      </a:r>
                      <a:r>
                        <a:rPr lang="en-US" b="0" i="0" baseline="0" dirty="0">
                          <a:solidFill>
                            <a:srgbClr val="171717"/>
                          </a:solidFill>
                          <a:effectLst/>
                          <a:latin typeface="SFMono-Regular"/>
                        </a:rPr>
                        <a:t>; }</a:t>
                      </a:r>
                      <a:endParaRPr lang="en-US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508736"/>
                  </a:ext>
                </a:extLst>
              </a:tr>
              <a:tr h="204985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Machine Learning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dirty="0">
                          <a:effectLst/>
                          <a:latin typeface="SFMono-Regular"/>
                        </a:rPr>
                        <a:t>Library of Trained Models</a:t>
                      </a:r>
                    </a:p>
                    <a:p>
                      <a:pPr algn="l"/>
                      <a:endParaRPr lang="en-US" dirty="0">
                        <a:effectLst/>
                        <a:latin typeface="SFMono-Regular"/>
                      </a:endParaRPr>
                    </a:p>
                    <a:p>
                      <a:pPr algn="l"/>
                      <a:r>
                        <a:rPr lang="en-US" b="1" dirty="0">
                          <a:effectLst/>
                          <a:latin typeface="SFMono-Regular"/>
                        </a:rPr>
                        <a:t>You may call code like below</a:t>
                      </a:r>
                    </a:p>
                    <a:p>
                      <a:pPr algn="l"/>
                      <a:r>
                        <a:rPr lang="en-US" dirty="0" err="1">
                          <a:effectLst/>
                        </a:rPr>
                        <a:t>xyxy</a:t>
                      </a:r>
                      <a:r>
                        <a:rPr lang="en-US" dirty="0">
                          <a:effectLst/>
                        </a:rPr>
                        <a:t>,</a:t>
                      </a:r>
                      <a:r>
                        <a:rPr lang="en-US" dirty="0"/>
                        <a:t> </a:t>
                      </a:r>
                      <a:r>
                        <a:rPr lang="en-US" dirty="0" err="1">
                          <a:effectLst/>
                        </a:rPr>
                        <a:t>scores,class_ids</a:t>
                      </a:r>
                      <a:r>
                        <a:rPr lang="en-US" dirty="0"/>
                        <a:t> </a:t>
                      </a:r>
                      <a:r>
                        <a:rPr lang="en-US" b="1" dirty="0">
                          <a:effectLst/>
                        </a:rPr>
                        <a:t>=</a:t>
                      </a:r>
                      <a:r>
                        <a:rPr lang="en-US" dirty="0"/>
                        <a:t> </a:t>
                      </a:r>
                      <a:r>
                        <a:rPr lang="en-US" dirty="0" err="1">
                          <a:effectLst/>
                        </a:rPr>
                        <a:t>detector</a:t>
                      </a:r>
                      <a:r>
                        <a:rPr lang="en-US" b="1" dirty="0" err="1">
                          <a:effectLst/>
                        </a:rPr>
                        <a:t>.</a:t>
                      </a:r>
                      <a:r>
                        <a:rPr lang="en-US" dirty="0" err="1">
                          <a:effectLst/>
                        </a:rPr>
                        <a:t>detect</a:t>
                      </a:r>
                      <a:r>
                        <a:rPr lang="en-US" dirty="0">
                          <a:effectLst/>
                        </a:rPr>
                        <a:t>(image)</a:t>
                      </a:r>
                      <a:endParaRPr lang="en-US" dirty="0">
                        <a:latin typeface="SFMono-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Bounding Boxes:</a:t>
                      </a:r>
                      <a:r>
                        <a:rPr lang="en-US" dirty="0"/>
                        <a:t> [[53.0, 399.0, 243.0, 899.0], [15.0, 235.0, 790.0, 744.0], [666.0, 394.0, 809.0, 876.0], [221.0, 412.0, 350.0, 859.0], [0.0, 559.0, 76.0, 886.0]] </a:t>
                      </a:r>
                    </a:p>
                    <a:p>
                      <a:r>
                        <a:rPr lang="en-US" b="1" dirty="0"/>
                        <a:t>Confidence Scores:</a:t>
                      </a:r>
                      <a:r>
                        <a:rPr lang="en-US" dirty="0"/>
                        <a:t> [0.9052734375, 0.90234375, 0.90185546875, 0.89208984375, 0.6181640625] </a:t>
                      </a:r>
                    </a:p>
                    <a:p>
                      <a:r>
                        <a:rPr lang="en-US" b="1" dirty="0"/>
                        <a:t>Classes:</a:t>
                      </a:r>
                      <a:r>
                        <a:rPr lang="en-US" dirty="0"/>
                        <a:t> [0, 5, 0, 0, 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8347246"/>
                  </a:ext>
                </a:extLst>
              </a:tr>
            </a:tbl>
          </a:graphicData>
        </a:graphic>
      </p:graphicFrame>
      <p:pic>
        <p:nvPicPr>
          <p:cNvPr id="6" name="Picture 5" descr="A picture containing outdoor, building, bus, road&#10;&#10;Description automatically generated">
            <a:extLst>
              <a:ext uri="{FF2B5EF4-FFF2-40B4-BE49-F238E27FC236}">
                <a16:creationId xmlns:a16="http://schemas.microsoft.com/office/drawing/2014/main" id="{F2DC1FDD-693F-24B4-0A00-BB9B9CED07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105" y="2070492"/>
            <a:ext cx="1407968" cy="18772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E609F8-6469-967D-0D04-C158980C8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03" y="4170692"/>
            <a:ext cx="3346703" cy="18772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9591D19-1150-0932-B282-DC7D2AE30E8B}"/>
              </a:ext>
            </a:extLst>
          </p:cNvPr>
          <p:cNvSpPr/>
          <p:nvPr/>
        </p:nvSpPr>
        <p:spPr>
          <a:xfrm>
            <a:off x="5185950" y="4950089"/>
            <a:ext cx="2556769" cy="646329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rPr>
              <a:t>Deep Learning for Computer Vision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57C767-6942-C311-68BF-5A593FDAEA59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207406" y="5273254"/>
            <a:ext cx="978544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D9AB1CB-7517-BEE3-6398-67646C4633E0}"/>
              </a:ext>
            </a:extLst>
          </p:cNvPr>
          <p:cNvSpPr/>
          <p:nvPr/>
        </p:nvSpPr>
        <p:spPr>
          <a:xfrm>
            <a:off x="4363268" y="4797388"/>
            <a:ext cx="648070" cy="369330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rPr>
              <a:t>Input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F07CA5-78E5-316F-5324-4BA9604DA7FA}"/>
              </a:ext>
            </a:extLst>
          </p:cNvPr>
          <p:cNvSpPr/>
          <p:nvPr/>
        </p:nvSpPr>
        <p:spPr>
          <a:xfrm>
            <a:off x="6320891" y="4474541"/>
            <a:ext cx="883780" cy="369330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rebuchet MS"/>
                <a:ea typeface="Trebuchet MS"/>
                <a:cs typeface="Trebuchet MS"/>
                <a:sym typeface="Trebuchet MS"/>
              </a:rPr>
              <a:t> Output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A523BFB-1F40-4AF0-CFB6-2CC5DA3D195A}"/>
              </a:ext>
            </a:extLst>
          </p:cNvPr>
          <p:cNvCxnSpPr>
            <a:cxnSpLocks/>
          </p:cNvCxnSpPr>
          <p:nvPr/>
        </p:nvCxnSpPr>
        <p:spPr>
          <a:xfrm rot="16200000" flipV="1">
            <a:off x="5330669" y="4037708"/>
            <a:ext cx="940982" cy="883779"/>
          </a:xfrm>
          <a:prstGeom prst="bentConnector3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83021982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Footer Placeholder 16"/>
          <p:cNvSpPr txBox="1"/>
          <p:nvPr/>
        </p:nvSpPr>
        <p:spPr>
          <a:xfrm>
            <a:off x="1493519" y="6324599"/>
            <a:ext cx="7664780" cy="365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defRPr sz="1400" b="1" spc="100">
                <a:solidFill>
                  <a:srgbClr val="808080"/>
                </a:solidFill>
              </a:defRPr>
            </a:lvl1pPr>
          </a:lstStyle>
          <a:p>
            <a:r>
              <a:t>ODOT Technology Conference 2022       TOGETHER TOWARDS TOMORROW</a:t>
            </a:r>
          </a:p>
        </p:txBody>
      </p:sp>
      <p:sp>
        <p:nvSpPr>
          <p:cNvPr id="165" name="Rectangle 11"/>
          <p:cNvSpPr txBox="1">
            <a:spLocks noGrp="1"/>
          </p:cNvSpPr>
          <p:nvPr>
            <p:ph type="sldNum" sz="quarter" idx="2"/>
          </p:nvPr>
        </p:nvSpPr>
        <p:spPr>
          <a:xfrm>
            <a:off x="1320800" y="6405880"/>
            <a:ext cx="127001" cy="2032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>
            <a:lvl1pPr algn="r">
              <a:defRPr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66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Classical programming vs ML</a:t>
            </a:r>
          </a:p>
        </p:txBody>
      </p:sp>
      <p:sp>
        <p:nvSpPr>
          <p:cNvPr id="167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838200" y="1142999"/>
            <a:ext cx="10515600" cy="4906966"/>
          </a:xfrm>
          <a:prstGeom prst="rect">
            <a:avLst/>
          </a:prstGeom>
        </p:spPr>
        <p:txBody>
          <a:bodyPr/>
          <a:lstStyle/>
          <a:p>
            <a:pPr marL="182880" indent="-182880" defTabSz="365760">
              <a:spcBef>
                <a:spcPts val="300"/>
              </a:spcBef>
              <a:defRPr sz="1600"/>
            </a:pPr>
            <a:endParaRPr/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142999"/>
            <a:ext cx="7991053" cy="48106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Footer Placeholder 16"/>
          <p:cNvSpPr txBox="1"/>
          <p:nvPr/>
        </p:nvSpPr>
        <p:spPr>
          <a:xfrm>
            <a:off x="1493519" y="6324600"/>
            <a:ext cx="7664779" cy="36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defRPr sz="1400" b="1" spc="100">
                <a:solidFill>
                  <a:srgbClr val="808080"/>
                </a:solidFill>
              </a:defRPr>
            </a:lvl1pPr>
          </a:lstStyle>
          <a:p>
            <a:r>
              <a:t>ODOT Technology Conference 2022       TOGETHER TOWARDS TOMORROW</a:t>
            </a:r>
          </a:p>
        </p:txBody>
      </p:sp>
      <p:sp>
        <p:nvSpPr>
          <p:cNvPr id="171" name="Rectangle 11"/>
          <p:cNvSpPr txBox="1">
            <a:spLocks noGrp="1"/>
          </p:cNvSpPr>
          <p:nvPr>
            <p:ph type="sldNum" sz="quarter" idx="2"/>
          </p:nvPr>
        </p:nvSpPr>
        <p:spPr>
          <a:xfrm>
            <a:off x="1320800" y="6405880"/>
            <a:ext cx="127001" cy="2032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>
            <a:lvl1pPr algn="r">
              <a:defRPr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72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AI vs ML vs DL</a:t>
            </a:r>
          </a:p>
        </p:txBody>
      </p:sp>
      <p:pic>
        <p:nvPicPr>
          <p:cNvPr id="17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23" y="1013492"/>
            <a:ext cx="10242154" cy="48310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75360" y="6377869"/>
            <a:ext cx="139837" cy="2592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76" name="QuizZ: Deep Learning, ML, AI or Traditional Programming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41247">
              <a:defRPr sz="3312"/>
            </a:lvl1pPr>
          </a:lstStyle>
          <a:p>
            <a:r>
              <a:t>QuizZ: Deep Learning, ML, AI or Traditional Programming?</a:t>
            </a:r>
          </a:p>
        </p:txBody>
      </p:sp>
      <p:sp>
        <p:nvSpPr>
          <p:cNvPr id="177" name="Lane Detec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7500" indent="-317500" defTabSz="457200">
              <a:spcBef>
                <a:spcPts val="0"/>
              </a:spcBef>
              <a:buClr>
                <a:srgbClr val="080808"/>
              </a:buClr>
              <a:buFont typeface="Helvetica"/>
              <a:buChar char="◦"/>
              <a:defRPr>
                <a:solidFill>
                  <a:srgbClr val="2470B3"/>
                </a:solidFill>
              </a:defRPr>
            </a:pPr>
            <a:r>
              <a:rPr>
                <a:solidFill>
                  <a:srgbClr val="080808"/>
                </a:solidFill>
              </a:rPr>
              <a:t>Lane Detection </a:t>
            </a:r>
          </a:p>
          <a:p>
            <a:pPr marL="914400" lvl="1" indent="-317500" defTabSz="457200">
              <a:spcBef>
                <a:spcPts val="0"/>
              </a:spcBef>
              <a:buClr>
                <a:srgbClr val="080808"/>
              </a:buClr>
              <a:buFont typeface="Helvetica"/>
              <a:buChar char="◦"/>
              <a:defRPr sz="3000">
                <a:solidFill>
                  <a:srgbClr val="2470B3"/>
                </a:solidFill>
              </a:defRPr>
            </a:pPr>
            <a:r>
              <a:rPr u="sng">
                <a:solidFill>
                  <a:srgbClr val="40BAC8"/>
                </a:solidFill>
                <a:uFill>
                  <a:solidFill>
                    <a:srgbClr val="40BAC8"/>
                  </a:solidFill>
                </a:uFill>
                <a:hlinkClick r:id="rId2"/>
              </a:rPr>
              <a:t>https://youtu.be/OV1l5xFHiwQ?t=16</a:t>
            </a:r>
            <a:endParaRPr>
              <a:solidFill>
                <a:srgbClr val="080808"/>
              </a:solidFill>
            </a:endParaRPr>
          </a:p>
          <a:p>
            <a:pPr marL="317500" indent="-317500" defTabSz="457200">
              <a:spcBef>
                <a:spcPts val="0"/>
              </a:spcBef>
              <a:buClr>
                <a:srgbClr val="080808"/>
              </a:buClr>
              <a:buFont typeface="Helvetica"/>
              <a:buChar char="◦"/>
              <a:defRPr>
                <a:solidFill>
                  <a:srgbClr val="2470B3"/>
                </a:solidFill>
              </a:defRPr>
            </a:pPr>
            <a:r>
              <a:rPr>
                <a:solidFill>
                  <a:srgbClr val="080808"/>
                </a:solidFill>
              </a:rPr>
              <a:t>Path Planning </a:t>
            </a:r>
          </a:p>
          <a:p>
            <a:pPr marL="914400" lvl="1" indent="-317500" defTabSz="457200">
              <a:spcBef>
                <a:spcPts val="0"/>
              </a:spcBef>
              <a:buClr>
                <a:srgbClr val="080808"/>
              </a:buClr>
              <a:buFont typeface="Helvetica"/>
              <a:buChar char="◦"/>
              <a:defRPr sz="3000">
                <a:solidFill>
                  <a:srgbClr val="2470B3"/>
                </a:solidFill>
              </a:defRPr>
            </a:pPr>
            <a:r>
              <a:rPr u="sng">
                <a:solidFill>
                  <a:srgbClr val="40BAC8"/>
                </a:solidFill>
                <a:uFill>
                  <a:solidFill>
                    <a:srgbClr val="40BAC8"/>
                  </a:solidFill>
                </a:uFill>
                <a:hlinkClick r:id="rId3"/>
              </a:rPr>
              <a:t>https://youtu.be/t7P4au6bT1Q?t=23</a:t>
            </a:r>
            <a:endParaRPr>
              <a:solidFill>
                <a:srgbClr val="080808"/>
              </a:solidFill>
            </a:endParaRPr>
          </a:p>
          <a:p>
            <a:pPr marL="317500" indent="-317500" defTabSz="457200">
              <a:spcBef>
                <a:spcPts val="0"/>
              </a:spcBef>
              <a:buClr>
                <a:srgbClr val="080808"/>
              </a:buClr>
              <a:buFont typeface="Helvetica"/>
              <a:buChar char="◦"/>
              <a:defRPr>
                <a:solidFill>
                  <a:srgbClr val="2470B3"/>
                </a:solidFill>
              </a:defRPr>
            </a:pPr>
            <a:r>
              <a:rPr>
                <a:solidFill>
                  <a:srgbClr val="080808"/>
                </a:solidFill>
              </a:rPr>
              <a:t>Vehicle Detection </a:t>
            </a:r>
          </a:p>
          <a:p>
            <a:pPr marL="914400" lvl="1" indent="-317500" defTabSz="457200">
              <a:spcBef>
                <a:spcPts val="0"/>
              </a:spcBef>
              <a:buClr>
                <a:srgbClr val="080808"/>
              </a:buClr>
              <a:buFont typeface="Helvetica"/>
              <a:buChar char="◦"/>
              <a:defRPr sz="3000">
                <a:solidFill>
                  <a:srgbClr val="2470B3"/>
                </a:solidFill>
              </a:defRPr>
            </a:pPr>
            <a:r>
              <a:rPr u="sng">
                <a:solidFill>
                  <a:srgbClr val="40BAC8"/>
                </a:solidFill>
                <a:uFill>
                  <a:solidFill>
                    <a:srgbClr val="40BAC8"/>
                  </a:solidFill>
                </a:uFill>
                <a:hlinkClick r:id="rId4"/>
              </a:rPr>
              <a:t>https://youtu.be/kZViHcQgGYU?t=37</a:t>
            </a:r>
            <a:endParaRPr>
              <a:solidFill>
                <a:srgbClr val="080808"/>
              </a:solidFill>
            </a:endParaRPr>
          </a:p>
          <a:p>
            <a:pPr marL="317500" indent="-317500" defTabSz="457200">
              <a:spcBef>
                <a:spcPts val="0"/>
              </a:spcBef>
              <a:buClr>
                <a:srgbClr val="080808"/>
              </a:buClr>
              <a:buFont typeface="Helvetica"/>
              <a:buChar char="◦"/>
              <a:defRPr>
                <a:solidFill>
                  <a:srgbClr val="2470B3"/>
                </a:solidFill>
              </a:defRPr>
            </a:pPr>
            <a:r>
              <a:rPr>
                <a:solidFill>
                  <a:srgbClr val="080808"/>
                </a:solidFill>
              </a:rPr>
              <a:t>Behavioral Cloning </a:t>
            </a:r>
          </a:p>
          <a:p>
            <a:pPr marL="914400" lvl="1" indent="-317500" defTabSz="457200">
              <a:spcBef>
                <a:spcPts val="0"/>
              </a:spcBef>
              <a:buClr>
                <a:srgbClr val="080808"/>
              </a:buClr>
              <a:buFont typeface="Helvetica"/>
              <a:buChar char="◦"/>
              <a:defRPr sz="3000">
                <a:solidFill>
                  <a:srgbClr val="2470B3"/>
                </a:solidFill>
              </a:defRPr>
            </a:pPr>
            <a:r>
              <a:rPr u="sng">
                <a:solidFill>
                  <a:srgbClr val="40BAC8"/>
                </a:solidFill>
                <a:uFill>
                  <a:solidFill>
                    <a:srgbClr val="40BAC8"/>
                  </a:solidFill>
                </a:uFill>
                <a:hlinkClick r:id="rId5"/>
              </a:rPr>
              <a:t>https://youtu.be/vXzgXb1rkjw?t=24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Footer Placeholder 16"/>
          <p:cNvSpPr txBox="1"/>
          <p:nvPr/>
        </p:nvSpPr>
        <p:spPr>
          <a:xfrm>
            <a:off x="1493519" y="6324599"/>
            <a:ext cx="7664780" cy="365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>
            <a:lvl1pPr>
              <a:defRPr sz="1400" b="1" spc="100">
                <a:solidFill>
                  <a:srgbClr val="808080"/>
                </a:solidFill>
              </a:defRPr>
            </a:lvl1pPr>
          </a:lstStyle>
          <a:p>
            <a:r>
              <a:t>ODOT Technology Conference 2022       TOGETHER TOWARDS TOMORROW</a:t>
            </a:r>
          </a:p>
        </p:txBody>
      </p:sp>
      <p:sp>
        <p:nvSpPr>
          <p:cNvPr id="180" name="Rectangle 11"/>
          <p:cNvSpPr txBox="1">
            <a:spLocks noGrp="1"/>
          </p:cNvSpPr>
          <p:nvPr>
            <p:ph type="sldNum" sz="quarter" idx="2"/>
          </p:nvPr>
        </p:nvSpPr>
        <p:spPr>
          <a:xfrm>
            <a:off x="1320800" y="6405880"/>
            <a:ext cx="127001" cy="2032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>
            <a:lvl1pPr algn="r">
              <a:defRPr sz="1400">
                <a:solidFill>
                  <a:srgbClr val="80808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81" name="Title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Biggest Challenge</a:t>
            </a:r>
          </a:p>
        </p:txBody>
      </p:sp>
      <p:sp>
        <p:nvSpPr>
          <p:cNvPr id="182" name="Content Placeholder 4"/>
          <p:cNvSpPr txBox="1">
            <a:spLocks noGrp="1"/>
          </p:cNvSpPr>
          <p:nvPr>
            <p:ph type="body" idx="1"/>
          </p:nvPr>
        </p:nvSpPr>
        <p:spPr>
          <a:xfrm>
            <a:off x="838200" y="1142999"/>
            <a:ext cx="10515600" cy="4906966"/>
          </a:xfrm>
          <a:prstGeom prst="rect">
            <a:avLst/>
          </a:prstGeom>
        </p:spPr>
        <p:txBody>
          <a:bodyPr/>
          <a:lstStyle/>
          <a:p>
            <a:r>
              <a:t>Images/video represent unstructured data that is hard to analyze and interpret automatically</a:t>
            </a:r>
          </a:p>
          <a:p>
            <a:r>
              <a:t>What can be done about it?</a:t>
            </a:r>
          </a:p>
          <a:p>
            <a:r>
              <a:t>How can we turn unstructured information into structured?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DOT Master - Business Card Look">
  <a:themeElements>
    <a:clrScheme name="ODOT Master - Business Card Loo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F2A44"/>
      </a:accent1>
      <a:accent2>
        <a:srgbClr val="00B5E2"/>
      </a:accent2>
      <a:accent3>
        <a:srgbClr val="DC582A"/>
      </a:accent3>
      <a:accent4>
        <a:srgbClr val="9E2A2B"/>
      </a:accent4>
      <a:accent5>
        <a:srgbClr val="D7C826"/>
      </a:accent5>
      <a:accent6>
        <a:srgbClr val="F68D2E"/>
      </a:accent6>
      <a:hlink>
        <a:srgbClr val="0000FF"/>
      </a:hlink>
      <a:folHlink>
        <a:srgbClr val="FF00FF"/>
      </a:folHlink>
    </a:clrScheme>
    <a:fontScheme name="ODOT Master - Business Card Look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DOT Master - Business Card L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DOT Master - Business Card Look">
  <a:themeElements>
    <a:clrScheme name="ODOT Master - Business Card Loo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F2A44"/>
      </a:accent1>
      <a:accent2>
        <a:srgbClr val="00B5E2"/>
      </a:accent2>
      <a:accent3>
        <a:srgbClr val="DC582A"/>
      </a:accent3>
      <a:accent4>
        <a:srgbClr val="9E2A2B"/>
      </a:accent4>
      <a:accent5>
        <a:srgbClr val="D7C826"/>
      </a:accent5>
      <a:accent6>
        <a:srgbClr val="F68D2E"/>
      </a:accent6>
      <a:hlink>
        <a:srgbClr val="0000FF"/>
      </a:hlink>
      <a:folHlink>
        <a:srgbClr val="FF00FF"/>
      </a:folHlink>
    </a:clrScheme>
    <a:fontScheme name="ODOT Master - Business Card Look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DOT Master - Business Card L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Trebuchet MS"/>
            <a:ea typeface="Trebuchet MS"/>
            <a:cs typeface="Trebuchet M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680</Words>
  <Application>Microsoft Office PowerPoint</Application>
  <PresentationFormat>Widescreen</PresentationFormat>
  <Paragraphs>153</Paragraphs>
  <Slides>18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Courier New</vt:lpstr>
      <vt:lpstr>Franklin Gothic Demi</vt:lpstr>
      <vt:lpstr>Helvetica</vt:lpstr>
      <vt:lpstr>SFMono-Regular</vt:lpstr>
      <vt:lpstr>Trebuchet MS</vt:lpstr>
      <vt:lpstr>ODOT Master - Business Card Look</vt:lpstr>
      <vt:lpstr>2022 ODOT Technology Conference</vt:lpstr>
      <vt:lpstr>Show of Hands</vt:lpstr>
      <vt:lpstr>Goals</vt:lpstr>
      <vt:lpstr>Classical Programming vs Machine learning</vt:lpstr>
      <vt:lpstr>PowerPoint Presentation</vt:lpstr>
      <vt:lpstr>Classical programming vs ML</vt:lpstr>
      <vt:lpstr>AI vs ML vs DL</vt:lpstr>
      <vt:lpstr>QuizZ: Deep Learning, ML, AI or Traditional Programming?</vt:lpstr>
      <vt:lpstr>Biggest Challenge</vt:lpstr>
      <vt:lpstr>How computers learn to recognize objects</vt:lpstr>
      <vt:lpstr>Our End Product</vt:lpstr>
      <vt:lpstr>Our End Product</vt:lpstr>
      <vt:lpstr>Let’s do some coding</vt:lpstr>
      <vt:lpstr>Custom Model</vt:lpstr>
      <vt:lpstr>Custom Model</vt:lpstr>
      <vt:lpstr>Active Learning</vt:lpstr>
      <vt:lpstr>Some recent advances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2022 ODOT Technology Conference</dc:title>
  <cp:lastModifiedBy>chenna ramakkagari</cp:lastModifiedBy>
  <cp:revision>9</cp:revision>
  <dcterms:modified xsi:type="dcterms:W3CDTF">2022-09-28T18:44:28Z</dcterms:modified>
</cp:coreProperties>
</file>